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62" r:id="rId3"/>
    <p:sldId id="491" r:id="rId4"/>
    <p:sldId id="505" r:id="rId5"/>
    <p:sldId id="459" r:id="rId6"/>
    <p:sldId id="482" r:id="rId7"/>
    <p:sldId id="474" r:id="rId8"/>
    <p:sldId id="486" r:id="rId9"/>
    <p:sldId id="485" r:id="rId10"/>
    <p:sldId id="487" r:id="rId11"/>
    <p:sldId id="488" r:id="rId12"/>
    <p:sldId id="481" r:id="rId13"/>
    <p:sldId id="489" r:id="rId14"/>
    <p:sldId id="493" r:id="rId15"/>
    <p:sldId id="494" r:id="rId16"/>
    <p:sldId id="495" r:id="rId17"/>
    <p:sldId id="359" r:id="rId18"/>
    <p:sldId id="360" r:id="rId19"/>
    <p:sldId id="361" r:id="rId20"/>
    <p:sldId id="480" r:id="rId21"/>
    <p:sldId id="363" r:id="rId22"/>
    <p:sldId id="506" r:id="rId23"/>
    <p:sldId id="507" r:id="rId24"/>
    <p:sldId id="264" r:id="rId25"/>
    <p:sldId id="492" r:id="rId26"/>
    <p:sldId id="496" r:id="rId27"/>
    <p:sldId id="498" r:id="rId28"/>
    <p:sldId id="499" r:id="rId29"/>
    <p:sldId id="497" r:id="rId30"/>
    <p:sldId id="501" r:id="rId31"/>
    <p:sldId id="500" r:id="rId32"/>
    <p:sldId id="502" r:id="rId33"/>
    <p:sldId id="503" r:id="rId34"/>
    <p:sldId id="50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F85BCA-9F5B-6F4A-A293-CB8165BA527C}">
          <p14:sldIdLst>
            <p14:sldId id="256"/>
            <p14:sldId id="362"/>
            <p14:sldId id="491"/>
            <p14:sldId id="505"/>
            <p14:sldId id="459"/>
            <p14:sldId id="482"/>
            <p14:sldId id="474"/>
            <p14:sldId id="486"/>
            <p14:sldId id="485"/>
            <p14:sldId id="487"/>
            <p14:sldId id="488"/>
            <p14:sldId id="481"/>
            <p14:sldId id="489"/>
            <p14:sldId id="493"/>
            <p14:sldId id="494"/>
            <p14:sldId id="495"/>
            <p14:sldId id="359"/>
            <p14:sldId id="360"/>
            <p14:sldId id="361"/>
            <p14:sldId id="480"/>
            <p14:sldId id="363"/>
            <p14:sldId id="506"/>
            <p14:sldId id="507"/>
            <p14:sldId id="264"/>
            <p14:sldId id="492"/>
            <p14:sldId id="496"/>
            <p14:sldId id="498"/>
            <p14:sldId id="499"/>
            <p14:sldId id="497"/>
            <p14:sldId id="501"/>
            <p14:sldId id="500"/>
            <p14:sldId id="502"/>
            <p14:sldId id="503"/>
            <p14:sldId id="5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4DB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706EC-61F0-4D9F-A9A9-D8E72ADD917A}" v="2" dt="2024-05-14T16:02:51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87854" autoAdjust="0"/>
  </p:normalViewPr>
  <p:slideViewPr>
    <p:cSldViewPr snapToGrid="0">
      <p:cViewPr varScale="1">
        <p:scale>
          <a:sx n="96" d="100"/>
          <a:sy n="96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EDF45-A9BA-432E-9F6C-1BD9A4FD77D6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63D8E-FCBA-4396-A176-436EB26D6E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74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1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034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529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80837-A986-EC42-AC3E-E50D7DDA8C2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54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79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63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31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FB35-CF76-4177-9952-DEA54B30ECB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758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827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517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18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873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517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704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12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327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285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331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89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FB35-CF76-4177-9952-DEA54B30ECB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04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231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25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77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64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61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63D8E-FCBA-4396-A176-436EB26D6E8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18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44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90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09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22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78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8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49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65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00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80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91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7690-9304-4E78-949F-0EFA1CB155AF}" type="datetimeFigureOut">
              <a:rPr lang="en-GB" smtClean="0"/>
              <a:t>14/05/2024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514B7-232A-4E08-B8A2-2B24B1DAE6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office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gimp.org/" TargetMode="External"/><Relationship Id="rId4" Type="http://schemas.openxmlformats.org/officeDocument/2006/relationships/hyperlink" Target="http://www.inkscape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2250" y="2628900"/>
            <a:ext cx="6827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OSX 3002 Practical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0F36B-673E-CB4B-BF79-148C47227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8" y="11010"/>
            <a:ext cx="5994402" cy="45019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4742AF-D12D-774A-8D4E-D7213F982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0" cy="4512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731C0742-CDE3-4147-B611-8A681BF7D2CD}"/>
              </a:ext>
            </a:extLst>
          </p:cNvPr>
          <p:cNvSpPr/>
          <p:nvPr/>
        </p:nvSpPr>
        <p:spPr>
          <a:xfrm>
            <a:off x="5448300" y="2028243"/>
            <a:ext cx="1295400" cy="520700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DB4DC5-A367-F34D-B70E-44E1EE531923}"/>
              </a:ext>
            </a:extLst>
          </p:cNvPr>
          <p:cNvSpPr txBox="1"/>
          <p:nvPr/>
        </p:nvSpPr>
        <p:spPr>
          <a:xfrm>
            <a:off x="1295100" y="5369901"/>
            <a:ext cx="960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OSX-3002 Marine ecosystems and processes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B37E3-BC85-DEE7-BB6E-02958CF40C33}"/>
              </a:ext>
            </a:extLst>
          </p:cNvPr>
          <p:cNvSpPr txBox="1"/>
          <p:nvPr/>
        </p:nvSpPr>
        <p:spPr>
          <a:xfrm>
            <a:off x="9906000" y="4512928"/>
            <a:ext cx="228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pPr algn="r"/>
            <a:r>
              <a:rPr lang="en-GB" dirty="0"/>
              <a:t>Image credits: NOAA</a:t>
            </a:r>
          </a:p>
        </p:txBody>
      </p:sp>
    </p:spTree>
    <p:extLst>
      <p:ext uri="{BB962C8B-B14F-4D97-AF65-F5344CB8AC3E}">
        <p14:creationId xmlns:p14="http://schemas.microsoft.com/office/powerpoint/2010/main" val="1682722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3" y="44491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Poster presentation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623" y="44490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D496C-3285-6E45-AEB4-7D5D0F5ED5E4}"/>
              </a:ext>
            </a:extLst>
          </p:cNvPr>
          <p:cNvSpPr/>
          <p:nvPr/>
        </p:nvSpPr>
        <p:spPr>
          <a:xfrm>
            <a:off x="496673" y="122420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Four minutes presentation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Walk through poster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Interact with poster content</a:t>
            </a:r>
          </a:p>
          <a:p>
            <a:pPr>
              <a:buClr>
                <a:srgbClr val="FF0066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Poster Conference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Ocean Sciences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 groups in the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group with a lecturer and a group of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BD2D3-ADA9-FADB-CA7D-0B479E3B2E4A}"/>
              </a:ext>
            </a:extLst>
          </p:cNvPr>
          <p:cNvSpPr txBox="1"/>
          <p:nvPr/>
        </p:nvSpPr>
        <p:spPr>
          <a:xfrm>
            <a:off x="9964781" y="6409877"/>
            <a:ext cx="2186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0" i="0" dirty="0">
                <a:solidFill>
                  <a:srgbClr val="001A69"/>
                </a:solidFill>
                <a:effectLst/>
                <a:latin typeface="Open Sans" panose="020B0606030504020204" pitchFamily="34" charset="0"/>
              </a:rPr>
              <a:t>Image credit: Steven Rose</a:t>
            </a:r>
            <a:endParaRPr lang="en-GB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189354-45CB-3EF1-D5B9-4A22B0B7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355" y="317318"/>
            <a:ext cx="4110450" cy="59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8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491"/>
            <a:ext cx="10915650" cy="1018729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Marking criteria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- Poster presentation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(rubric)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44491"/>
            <a:ext cx="244896" cy="1018730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D496C-3285-6E45-AEB4-7D5D0F5ED5E4}"/>
              </a:ext>
            </a:extLst>
          </p:cNvPr>
          <p:cNvSpPr/>
          <p:nvPr/>
        </p:nvSpPr>
        <p:spPr>
          <a:xfrm>
            <a:off x="838199" y="1108084"/>
            <a:ext cx="64329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Presenting (25%)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Captivating, clarity of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conveying messages, interacting with poster content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Understanding (30%)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Knowledge, research, evidence, deductions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Structure (30%)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Clear story,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transparent flow, adequate time-allocation to poster sections (Intro, Methods, etc)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Time-keeping (15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4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19630-0085-4685-AB39-713D804EA0F3}"/>
              </a:ext>
            </a:extLst>
          </p:cNvPr>
          <p:cNvGrpSpPr/>
          <p:nvPr/>
        </p:nvGrpSpPr>
        <p:grpSpPr>
          <a:xfrm>
            <a:off x="7516169" y="3154409"/>
            <a:ext cx="4584589" cy="3676207"/>
            <a:chOff x="7516169" y="3154409"/>
            <a:chExt cx="4584589" cy="36762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88A229-78A5-4FD2-A76A-48004CFA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6169" y="3154409"/>
              <a:ext cx="4584589" cy="36762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Down Arrow 139">
              <a:extLst>
                <a:ext uri="{FF2B5EF4-FFF2-40B4-BE49-F238E27FC236}">
                  <a16:creationId xmlns:a16="http://schemas.microsoft.com/office/drawing/2014/main" id="{0A03DB4A-B38C-481C-9531-BAC769E7C2BB}"/>
                </a:ext>
              </a:extLst>
            </p:cNvPr>
            <p:cNvSpPr/>
            <p:nvPr/>
          </p:nvSpPr>
          <p:spPr>
            <a:xfrm rot="5400000">
              <a:off x="11538204" y="4946810"/>
              <a:ext cx="327380" cy="602200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758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- a visual communication tool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2C35D-AD5D-45B2-AE0F-431DD5E8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25" y="1202398"/>
            <a:ext cx="5030703" cy="335170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F7061-F7A2-4DF4-B28B-702150A8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234" y="1105762"/>
            <a:ext cx="4730941" cy="57559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CAC401-DA23-4BD5-9108-5743CBE4B447}"/>
              </a:ext>
            </a:extLst>
          </p:cNvPr>
          <p:cNvSpPr/>
          <p:nvPr/>
        </p:nvSpPr>
        <p:spPr>
          <a:xfrm>
            <a:off x="561975" y="4939154"/>
            <a:ext cx="67752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a scientific </a:t>
            </a:r>
            <a:r>
              <a:rPr lang="en-US" sz="28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nor </a:t>
            </a:r>
            <a:r>
              <a:rPr lang="en-US" sz="280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visually </a:t>
            </a:r>
            <a:r>
              <a:rPr lang="en-US" sz="28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appealing stand-alone </a:t>
            </a:r>
            <a:r>
              <a:rPr lang="en-US" sz="280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your research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3FCAA-B218-2014-2339-CE5847185DF0}"/>
              </a:ext>
            </a:extLst>
          </p:cNvPr>
          <p:cNvSpPr txBox="1"/>
          <p:nvPr/>
        </p:nvSpPr>
        <p:spPr>
          <a:xfrm>
            <a:off x="1629189" y="4554104"/>
            <a:ext cx="38091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r>
              <a:rPr lang="en-GB" dirty="0"/>
              <a:t>Image credit: </a:t>
            </a:r>
            <a:r>
              <a:rPr lang="en-GB" dirty="0" err="1"/>
              <a:t>Haykirdi</a:t>
            </a:r>
            <a:r>
              <a:rPr lang="en-GB" dirty="0"/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407686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CA3912-101F-C046-AD80-7CD3B8ACE3CD}"/>
              </a:ext>
            </a:extLst>
          </p:cNvPr>
          <p:cNvSpPr/>
          <p:nvPr/>
        </p:nvSpPr>
        <p:spPr>
          <a:xfrm>
            <a:off x="546100" y="191515"/>
            <a:ext cx="1109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conference poster sessions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2CCD8-F2AA-4145-885D-190F72A1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61" y="958812"/>
            <a:ext cx="9132277" cy="57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64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purpose of a poster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F6F96-EEAE-4221-A154-DBCB467905DB}"/>
              </a:ext>
            </a:extLst>
          </p:cNvPr>
          <p:cNvSpPr/>
          <p:nvPr/>
        </p:nvSpPr>
        <p:spPr>
          <a:xfrm>
            <a:off x="838199" y="1306390"/>
            <a:ext cx="64329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Represents you, collaborators, your research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Demonstrates your command of field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Demonstrates your attention to detail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Opportunity to practice public speaking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Opportunity to teach, learn and seek out future opportunities (collaborations, jobs)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Opportunity to share ideas and discussion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7BFBE-88E9-4304-9C6D-13A41A31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928" y="465984"/>
            <a:ext cx="4113654" cy="2051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D4A214-7525-4EA0-944A-435C679A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795" y="3120158"/>
            <a:ext cx="4907787" cy="3271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E53B0-72CC-8369-E739-8B2F354B41D9}"/>
              </a:ext>
            </a:extLst>
          </p:cNvPr>
          <p:cNvSpPr txBox="1"/>
          <p:nvPr/>
        </p:nvSpPr>
        <p:spPr>
          <a:xfrm>
            <a:off x="8478077" y="6458073"/>
            <a:ext cx="34805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r>
              <a:rPr lang="en-GB" dirty="0"/>
              <a:t>https://www.posternerd.com/sciposters-templates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5D186-9E65-81E6-2870-03ECE8FF6699}"/>
              </a:ext>
            </a:extLst>
          </p:cNvPr>
          <p:cNvSpPr txBox="1"/>
          <p:nvPr/>
        </p:nvSpPr>
        <p:spPr>
          <a:xfrm>
            <a:off x="9998765" y="2547486"/>
            <a:ext cx="19598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r>
              <a:rPr lang="en-GB" dirty="0"/>
              <a:t>Image credit: Getty Images</a:t>
            </a:r>
          </a:p>
        </p:txBody>
      </p:sp>
    </p:spTree>
    <p:extLst>
      <p:ext uri="{BB962C8B-B14F-4D97-AF65-F5344CB8AC3E}">
        <p14:creationId xmlns:p14="http://schemas.microsoft.com/office/powerpoint/2010/main" val="177385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8683"/>
            <a:ext cx="7182080" cy="1325563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a good poster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5CC40-37E4-47E9-AD84-6775BE35D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41" y="741463"/>
            <a:ext cx="5080000" cy="508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1D0271-D615-4BDE-8076-CC555FBBF352}"/>
              </a:ext>
            </a:extLst>
          </p:cNvPr>
          <p:cNvSpPr/>
          <p:nvPr/>
        </p:nvSpPr>
        <p:spPr>
          <a:xfrm>
            <a:off x="838198" y="1483065"/>
            <a:ext cx="5827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Right balance of 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Not super texty – but enough for clarity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Simple and quickly transparent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Visually impactful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7F70B-B061-4E78-9835-E75D4694B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91" b="7551"/>
          <a:stretch/>
        </p:blipFill>
        <p:spPr>
          <a:xfrm>
            <a:off x="3995075" y="3131544"/>
            <a:ext cx="3310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2D0A7-9354-14C3-E2FD-1E5A559BAE02}"/>
              </a:ext>
            </a:extLst>
          </p:cNvPr>
          <p:cNvSpPr txBox="1"/>
          <p:nvPr/>
        </p:nvSpPr>
        <p:spPr>
          <a:xfrm>
            <a:off x="8439570" y="5854927"/>
            <a:ext cx="35969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rgbClr val="001A69"/>
                </a:solidFill>
                <a:effectLst/>
                <a:latin typeface="Open Sans" panose="020B0606030504020204" pitchFamily="34" charset="0"/>
              </a:rPr>
              <a:t>Image credit: </a:t>
            </a:r>
            <a:r>
              <a:rPr lang="en-GB" sz="1100" dirty="0">
                <a:solidFill>
                  <a:srgbClr val="001A69"/>
                </a:solidFill>
                <a:latin typeface="Open Sans" panose="020B0606030504020204" pitchFamily="34" charset="0"/>
              </a:rPr>
              <a:t>Ewan </a:t>
            </a:r>
            <a:r>
              <a:rPr lang="en-GB" sz="1100" dirty="0" err="1">
                <a:solidFill>
                  <a:srgbClr val="001A69"/>
                </a:solidFill>
                <a:latin typeface="Open Sans" panose="020B0606030504020204" pitchFamily="34" charset="0"/>
              </a:rPr>
              <a:t>McNay</a:t>
            </a:r>
            <a:r>
              <a:rPr lang="en-GB" sz="1100" dirty="0">
                <a:solidFill>
                  <a:srgbClr val="001A69"/>
                </a:solidFill>
                <a:latin typeface="Open Sans" panose="020B0606030504020204" pitchFamily="34" charset="0"/>
              </a:rPr>
              <a:t> (</a:t>
            </a:r>
            <a:r>
              <a:rPr lang="en-GB" sz="1100" b="0" i="0" dirty="0">
                <a:solidFill>
                  <a:srgbClr val="001A69"/>
                </a:solidFill>
                <a:effectLst/>
                <a:latin typeface="Open Sans" panose="020B0606030504020204" pitchFamily="34" charset="0"/>
              </a:rPr>
              <a:t>left); </a:t>
            </a:r>
            <a:r>
              <a:rPr lang="en-GB" sz="1100" dirty="0">
                <a:solidFill>
                  <a:srgbClr val="001A69"/>
                </a:solidFill>
                <a:latin typeface="Open Sans" panose="020B0606030504020204" pitchFamily="34" charset="0"/>
              </a:rPr>
              <a:t>PhD Comics </a:t>
            </a:r>
            <a:r>
              <a:rPr lang="en-GB" sz="1100" b="0" i="0" dirty="0">
                <a:solidFill>
                  <a:srgbClr val="001A69"/>
                </a:solidFill>
                <a:effectLst/>
                <a:latin typeface="Open Sans" panose="020B0606030504020204" pitchFamily="34" charset="0"/>
              </a:rPr>
              <a:t>(right)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023067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8683"/>
            <a:ext cx="11015948" cy="1325563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a good poster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D0271-D615-4BDE-8076-CC555FBBF352}"/>
              </a:ext>
            </a:extLst>
          </p:cNvPr>
          <p:cNvSpPr/>
          <p:nvPr/>
        </p:nvSpPr>
        <p:spPr>
          <a:xfrm>
            <a:off x="838199" y="1207237"/>
            <a:ext cx="11015948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Important information should be readable 3 m away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Title is short, accurate and draws interest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Word count of about 300 to 800 words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Transparent and logical structuring of sections (Intro, Methods, Results, etc)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Text is clear and to the point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of bullets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numbering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headlines make it easy to read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Effective use of graphics, colour and fonts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Consistent and clean layout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Includes acknowledgments, your name and institutional affiliation</a:t>
            </a:r>
          </a:p>
        </p:txBody>
      </p:sp>
    </p:spTree>
    <p:extLst>
      <p:ext uri="{BB962C8B-B14F-4D97-AF65-F5344CB8AC3E}">
        <p14:creationId xmlns:p14="http://schemas.microsoft.com/office/powerpoint/2010/main" val="55619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4" y="0"/>
            <a:ext cx="10356347" cy="6857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863C6-FA7D-1488-38AE-E7F83F9B089E}"/>
              </a:ext>
            </a:extLst>
          </p:cNvPr>
          <p:cNvSpPr txBox="1"/>
          <p:nvPr/>
        </p:nvSpPr>
        <p:spPr>
          <a:xfrm>
            <a:off x="649504" y="6499399"/>
            <a:ext cx="36302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r>
              <a:rPr lang="en-GB" dirty="0"/>
              <a:t>Credit: https://betterposters.blogspot.com/2011/05/</a:t>
            </a:r>
          </a:p>
        </p:txBody>
      </p:sp>
    </p:spTree>
    <p:extLst>
      <p:ext uri="{BB962C8B-B14F-4D97-AF65-F5344CB8AC3E}">
        <p14:creationId xmlns:p14="http://schemas.microsoft.com/office/powerpoint/2010/main" val="4023941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5D1C14-04BC-3810-0B39-C2641E5B05A4}"/>
              </a:ext>
            </a:extLst>
          </p:cNvPr>
          <p:cNvSpPr txBox="1"/>
          <p:nvPr/>
        </p:nvSpPr>
        <p:spPr>
          <a:xfrm>
            <a:off x="4229335" y="2912165"/>
            <a:ext cx="50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good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221507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23464-1AB6-448D-5166-1D7BDB1AF6E2}"/>
              </a:ext>
            </a:extLst>
          </p:cNvPr>
          <p:cNvSpPr txBox="1"/>
          <p:nvPr/>
        </p:nvSpPr>
        <p:spPr>
          <a:xfrm>
            <a:off x="4229335" y="2912165"/>
            <a:ext cx="50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good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215784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A7CE147-82EC-2F46-BA01-F5A1933F7C33}"/>
              </a:ext>
            </a:extLst>
          </p:cNvPr>
          <p:cNvCxnSpPr>
            <a:cxnSpLocks/>
            <a:stCxn id="58" idx="2"/>
            <a:endCxn id="95" idx="0"/>
          </p:cNvCxnSpPr>
          <p:nvPr/>
        </p:nvCxnSpPr>
        <p:spPr>
          <a:xfrm flipV="1">
            <a:off x="10231611" y="1846264"/>
            <a:ext cx="0" cy="244378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5404C90-79DD-C249-AB22-882061C5F396}"/>
              </a:ext>
            </a:extLst>
          </p:cNvPr>
          <p:cNvCxnSpPr>
            <a:cxnSpLocks/>
            <a:stCxn id="45" idx="0"/>
            <a:endCxn id="75" idx="2"/>
          </p:cNvCxnSpPr>
          <p:nvPr/>
        </p:nvCxnSpPr>
        <p:spPr>
          <a:xfrm flipV="1">
            <a:off x="1909268" y="2176067"/>
            <a:ext cx="12316" cy="93696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168B387-819B-184C-829C-E2D36094D79E}"/>
              </a:ext>
            </a:extLst>
          </p:cNvPr>
          <p:cNvCxnSpPr>
            <a:cxnSpLocks/>
            <a:stCxn id="50" idx="2"/>
            <a:endCxn id="93" idx="2"/>
          </p:cNvCxnSpPr>
          <p:nvPr/>
        </p:nvCxnSpPr>
        <p:spPr>
          <a:xfrm>
            <a:off x="5019703" y="4295458"/>
            <a:ext cx="44935" cy="18920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632F824-803E-5444-98A5-AE0FD179329B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7692593" y="4304565"/>
            <a:ext cx="852" cy="175755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7B1707E7-50B7-0C43-842A-7B42E571E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919" y="2188799"/>
            <a:ext cx="1032827" cy="686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2C41C52-D78A-D845-8351-9519A395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66" y="2186302"/>
            <a:ext cx="1032827" cy="68603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96D797-704B-674F-80AF-5F5B4EE7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63" y="2188799"/>
            <a:ext cx="1032827" cy="686038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321A012-B859-9C4D-BF48-E18633F5E66B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1416096" y="3710520"/>
            <a:ext cx="9430717" cy="2022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38150" y="365124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09283" y="3203243"/>
            <a:ext cx="924534" cy="1014555"/>
          </a:xfrm>
          <a:prstGeom prst="rect">
            <a:avLst/>
          </a:prstGeom>
          <a:solidFill>
            <a:srgbClr val="C7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844195" y="118636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Practical and assignment overview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2F8D5C-2966-A74B-80FE-28C02B938A6F}"/>
              </a:ext>
            </a:extLst>
          </p:cNvPr>
          <p:cNvSpPr txBox="1"/>
          <p:nvPr/>
        </p:nvSpPr>
        <p:spPr>
          <a:xfrm>
            <a:off x="52093" y="3469139"/>
            <a:ext cx="128596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Introductory lecture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8A8D08-80D5-C846-808F-77E15EB38D6B}"/>
              </a:ext>
            </a:extLst>
          </p:cNvPr>
          <p:cNvSpPr/>
          <p:nvPr/>
        </p:nvSpPr>
        <p:spPr>
          <a:xfrm>
            <a:off x="1443747" y="3113034"/>
            <a:ext cx="931042" cy="118808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D81A72-4510-4647-A9FA-7DD3918FAD54}"/>
              </a:ext>
            </a:extLst>
          </p:cNvPr>
          <p:cNvSpPr/>
          <p:nvPr/>
        </p:nvSpPr>
        <p:spPr>
          <a:xfrm>
            <a:off x="2906854" y="3143790"/>
            <a:ext cx="931042" cy="1160775"/>
          </a:xfrm>
          <a:prstGeom prst="rect">
            <a:avLst/>
          </a:prstGeom>
          <a:solidFill>
            <a:srgbClr val="C7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724B8F-FC21-7F4E-AF0E-922721D1B4C6}"/>
              </a:ext>
            </a:extLst>
          </p:cNvPr>
          <p:cNvSpPr txBox="1"/>
          <p:nvPr/>
        </p:nvSpPr>
        <p:spPr>
          <a:xfrm>
            <a:off x="2906853" y="2720949"/>
            <a:ext cx="92934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7C269D-263D-C94F-BC76-A62F36B43FD8}"/>
              </a:ext>
            </a:extLst>
          </p:cNvPr>
          <p:cNvSpPr/>
          <p:nvPr/>
        </p:nvSpPr>
        <p:spPr>
          <a:xfrm>
            <a:off x="4554182" y="3134683"/>
            <a:ext cx="931042" cy="1160775"/>
          </a:xfrm>
          <a:prstGeom prst="rect">
            <a:avLst/>
          </a:prstGeom>
          <a:solidFill>
            <a:srgbClr val="C7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C2C78E-88A4-D342-B4A4-B4E4790AEA44}"/>
              </a:ext>
            </a:extLst>
          </p:cNvPr>
          <p:cNvSpPr txBox="1"/>
          <p:nvPr/>
        </p:nvSpPr>
        <p:spPr>
          <a:xfrm>
            <a:off x="4541474" y="2743124"/>
            <a:ext cx="92934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EB4217-7128-8A44-8622-72B213F81570}"/>
              </a:ext>
            </a:extLst>
          </p:cNvPr>
          <p:cNvSpPr/>
          <p:nvPr/>
        </p:nvSpPr>
        <p:spPr>
          <a:xfrm>
            <a:off x="7227924" y="3143792"/>
            <a:ext cx="931042" cy="1160773"/>
          </a:xfrm>
          <a:prstGeom prst="rect">
            <a:avLst/>
          </a:prstGeom>
          <a:solidFill>
            <a:srgbClr val="C7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8D3D08-3ED9-5F48-AF20-FCA3C57349AB}"/>
              </a:ext>
            </a:extLst>
          </p:cNvPr>
          <p:cNvSpPr txBox="1"/>
          <p:nvPr/>
        </p:nvSpPr>
        <p:spPr>
          <a:xfrm>
            <a:off x="7227923" y="2751873"/>
            <a:ext cx="92934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Part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EA0E10-19EB-4340-9E70-4375553009A1}"/>
              </a:ext>
            </a:extLst>
          </p:cNvPr>
          <p:cNvSpPr/>
          <p:nvPr/>
        </p:nvSpPr>
        <p:spPr>
          <a:xfrm>
            <a:off x="9766090" y="3129277"/>
            <a:ext cx="931042" cy="1160773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7A17D9C-7650-074C-9FD7-1282B2A63617}"/>
              </a:ext>
            </a:extLst>
          </p:cNvPr>
          <p:cNvSpPr/>
          <p:nvPr/>
        </p:nvSpPr>
        <p:spPr>
          <a:xfrm>
            <a:off x="10976079" y="3205932"/>
            <a:ext cx="924534" cy="1014555"/>
          </a:xfrm>
          <a:prstGeom prst="rect">
            <a:avLst/>
          </a:prstGeom>
          <a:solidFill>
            <a:srgbClr val="C7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FB758B-48F3-374B-A724-5B80B5539597}"/>
              </a:ext>
            </a:extLst>
          </p:cNvPr>
          <p:cNvSpPr txBox="1"/>
          <p:nvPr/>
        </p:nvSpPr>
        <p:spPr>
          <a:xfrm>
            <a:off x="10846813" y="3469139"/>
            <a:ext cx="116959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Poster submission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DC7DBFE-C430-E743-BABA-057A9A493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894" y="2638029"/>
            <a:ext cx="513752" cy="4736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E853690-0F53-184F-9A61-C3BD83823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589" y="2657904"/>
            <a:ext cx="513752" cy="4736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7826B68-1791-3542-AF20-1AF48F1E6383}"/>
              </a:ext>
            </a:extLst>
          </p:cNvPr>
          <p:cNvSpPr txBox="1"/>
          <p:nvPr/>
        </p:nvSpPr>
        <p:spPr>
          <a:xfrm>
            <a:off x="1443747" y="1868290"/>
            <a:ext cx="95567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Prepare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486787-0A7D-3B43-876A-4DADC5B42491}"/>
              </a:ext>
            </a:extLst>
          </p:cNvPr>
          <p:cNvSpPr txBox="1"/>
          <p:nvPr/>
        </p:nvSpPr>
        <p:spPr>
          <a:xfrm>
            <a:off x="2806976" y="3418919"/>
            <a:ext cx="108394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Explore data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C01EE2B-ACF2-BC44-BE80-8FFC75F8DD09}"/>
              </a:ext>
            </a:extLst>
          </p:cNvPr>
          <p:cNvCxnSpPr>
            <a:cxnSpLocks/>
            <a:stCxn id="46" idx="2"/>
            <a:endCxn id="105" idx="0"/>
          </p:cNvCxnSpPr>
          <p:nvPr/>
        </p:nvCxnSpPr>
        <p:spPr>
          <a:xfrm>
            <a:off x="3372375" y="4304565"/>
            <a:ext cx="29187" cy="11221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D84C86B-5D18-7347-84EC-FC37ECF433A7}"/>
              </a:ext>
            </a:extLst>
          </p:cNvPr>
          <p:cNvSpPr txBox="1"/>
          <p:nvPr/>
        </p:nvSpPr>
        <p:spPr>
          <a:xfrm>
            <a:off x="848080" y="1398971"/>
            <a:ext cx="2205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Preparation instruction doc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Read, watch videos</a:t>
            </a:r>
          </a:p>
          <a:p>
            <a:pPr algn="ctr"/>
            <a:endParaRPr lang="en-GB" sz="1000" dirty="0"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5BCF6DD-969F-ED47-A397-C21D0FF81064}"/>
              </a:ext>
            </a:extLst>
          </p:cNvPr>
          <p:cNvSpPr txBox="1"/>
          <p:nvPr/>
        </p:nvSpPr>
        <p:spPr>
          <a:xfrm>
            <a:off x="4408040" y="3418919"/>
            <a:ext cx="119602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Understand trait space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9E8E449-FB74-A341-B297-CE669D6E881A}"/>
              </a:ext>
            </a:extLst>
          </p:cNvPr>
          <p:cNvSpPr txBox="1"/>
          <p:nvPr/>
        </p:nvSpPr>
        <p:spPr>
          <a:xfrm>
            <a:off x="4310512" y="5448803"/>
            <a:ext cx="150825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Data visualisation (Making plots!)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72A4585-C6A0-9E49-87E3-6418CEFA66F1}"/>
              </a:ext>
            </a:extLst>
          </p:cNvPr>
          <p:cNvSpPr txBox="1"/>
          <p:nvPr/>
        </p:nvSpPr>
        <p:spPr>
          <a:xfrm>
            <a:off x="7150597" y="4833463"/>
            <a:ext cx="10521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Compare means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E65EE73-5CE8-ED49-9A2E-3EA96D1DE160}"/>
              </a:ext>
            </a:extLst>
          </p:cNvPr>
          <p:cNvSpPr txBox="1"/>
          <p:nvPr/>
        </p:nvSpPr>
        <p:spPr>
          <a:xfrm>
            <a:off x="7150597" y="3403652"/>
            <a:ext cx="105053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en-GB" sz="1400" dirty="0">
                <a:latin typeface="Century Gothic" panose="020B0502020202020204" pitchFamily="34" charset="0"/>
              </a:rPr>
              <a:t>data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E963B42-2070-F54F-B50F-5308738A9A25}"/>
              </a:ext>
            </a:extLst>
          </p:cNvPr>
          <p:cNvSpPr txBox="1"/>
          <p:nvPr/>
        </p:nvSpPr>
        <p:spPr>
          <a:xfrm>
            <a:off x="2743199" y="4796094"/>
            <a:ext cx="129216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Data wrangling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BE10C0B-A4E1-2944-AC01-5853E8B90505}"/>
              </a:ext>
            </a:extLst>
          </p:cNvPr>
          <p:cNvSpPr txBox="1"/>
          <p:nvPr/>
        </p:nvSpPr>
        <p:spPr>
          <a:xfrm>
            <a:off x="2741725" y="5426681"/>
            <a:ext cx="131967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Ecology of system and species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6742CE5-CFB0-AE4E-8076-8D6272265B14}"/>
              </a:ext>
            </a:extLst>
          </p:cNvPr>
          <p:cNvSpPr txBox="1"/>
          <p:nvPr/>
        </p:nvSpPr>
        <p:spPr>
          <a:xfrm>
            <a:off x="4310511" y="4825812"/>
            <a:ext cx="14839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Create trait scores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7A3C614-2411-A145-8203-2FE5639CC0FA}"/>
              </a:ext>
            </a:extLst>
          </p:cNvPr>
          <p:cNvSpPr txBox="1"/>
          <p:nvPr/>
        </p:nvSpPr>
        <p:spPr>
          <a:xfrm>
            <a:off x="2760549" y="1864091"/>
            <a:ext cx="303392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Online Practical 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9710FEC-456C-364C-A54B-19BFE394A2DF}"/>
              </a:ext>
            </a:extLst>
          </p:cNvPr>
          <p:cNvSpPr txBox="1"/>
          <p:nvPr/>
        </p:nvSpPr>
        <p:spPr>
          <a:xfrm>
            <a:off x="3141384" y="1274502"/>
            <a:ext cx="272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Run through the Part 1-2 exercises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Start part 3 if you get there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8EFFCAE-86EE-B54F-B34C-4BEE30D32657}"/>
              </a:ext>
            </a:extLst>
          </p:cNvPr>
          <p:cNvSpPr txBox="1"/>
          <p:nvPr/>
        </p:nvSpPr>
        <p:spPr>
          <a:xfrm>
            <a:off x="525068" y="1241483"/>
            <a:ext cx="2723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Check your habitat, species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57393D-10D1-40D2-9BDD-DB5FACA1A665}"/>
              </a:ext>
            </a:extLst>
          </p:cNvPr>
          <p:cNvGrpSpPr/>
          <p:nvPr/>
        </p:nvGrpSpPr>
        <p:grpSpPr>
          <a:xfrm>
            <a:off x="5724145" y="1274502"/>
            <a:ext cx="1298696" cy="3015549"/>
            <a:chOff x="5943601" y="1223448"/>
            <a:chExt cx="1298696" cy="306660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CA8A64-835F-BC48-A0B3-CA5E125F276D}"/>
                </a:ext>
              </a:extLst>
            </p:cNvPr>
            <p:cNvSpPr/>
            <p:nvPr/>
          </p:nvSpPr>
          <p:spPr>
            <a:xfrm>
              <a:off x="6136798" y="3129276"/>
              <a:ext cx="931042" cy="116077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6682553-B01E-E14D-9C4C-1CE90FB49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799" y="2652459"/>
              <a:ext cx="513752" cy="47361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D37576-A80D-3942-B5A4-EE3292B71A26}"/>
                </a:ext>
              </a:extLst>
            </p:cNvPr>
            <p:cNvSpPr txBox="1"/>
            <p:nvPr/>
          </p:nvSpPr>
          <p:spPr>
            <a:xfrm>
              <a:off x="5943601" y="1223448"/>
              <a:ext cx="1298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00" dirty="0">
                  <a:latin typeface="Century Gothic" panose="020B0502020202020204" pitchFamily="34" charset="0"/>
                </a:rPr>
                <a:t>Complete part 2  if need be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6911597-5FDD-47E7-9175-B15861C02D5C}"/>
              </a:ext>
            </a:extLst>
          </p:cNvPr>
          <p:cNvCxnSpPr>
            <a:cxnSpLocks/>
          </p:cNvCxnSpPr>
          <p:nvPr/>
        </p:nvCxnSpPr>
        <p:spPr>
          <a:xfrm>
            <a:off x="11449475" y="4217798"/>
            <a:ext cx="10542" cy="204968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02CD877-3251-429A-A850-0BD9B02ADFB3}"/>
              </a:ext>
            </a:extLst>
          </p:cNvPr>
          <p:cNvSpPr txBox="1"/>
          <p:nvPr/>
        </p:nvSpPr>
        <p:spPr>
          <a:xfrm>
            <a:off x="10806045" y="4892137"/>
            <a:ext cx="130411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Quality (35%)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D5AC90-3DDB-4FD0-8FC6-A1B6E53D0EB2}"/>
              </a:ext>
            </a:extLst>
          </p:cNvPr>
          <p:cNvSpPr txBox="1"/>
          <p:nvPr/>
        </p:nvSpPr>
        <p:spPr>
          <a:xfrm>
            <a:off x="10804781" y="5683405"/>
            <a:ext cx="130411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Presentation (15%)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DD10AF9-27DB-4BE6-897A-FDC33A846657}"/>
              </a:ext>
            </a:extLst>
          </p:cNvPr>
          <p:cNvCxnSpPr>
            <a:cxnSpLocks/>
            <a:stCxn id="70" idx="2"/>
            <a:endCxn id="82" idx="2"/>
          </p:cNvCxnSpPr>
          <p:nvPr/>
        </p:nvCxnSpPr>
        <p:spPr>
          <a:xfrm>
            <a:off x="9080285" y="4319805"/>
            <a:ext cx="10542" cy="177443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4F1146EE-0FB9-4583-A368-00C83FD59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706" y="2201542"/>
            <a:ext cx="1032827" cy="68603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2AB1C40-688E-41C3-B5A3-31DC923A24B8}"/>
              </a:ext>
            </a:extLst>
          </p:cNvPr>
          <p:cNvSpPr/>
          <p:nvPr/>
        </p:nvSpPr>
        <p:spPr>
          <a:xfrm>
            <a:off x="8614764" y="3159032"/>
            <a:ext cx="931042" cy="1160773"/>
          </a:xfrm>
          <a:prstGeom prst="rect">
            <a:avLst/>
          </a:prstGeom>
          <a:solidFill>
            <a:srgbClr val="C7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C476D41-8E07-4F86-8E6C-44E3B3490FCC}"/>
              </a:ext>
            </a:extLst>
          </p:cNvPr>
          <p:cNvSpPr txBox="1"/>
          <p:nvPr/>
        </p:nvSpPr>
        <p:spPr>
          <a:xfrm>
            <a:off x="8614763" y="2767113"/>
            <a:ext cx="92934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F1C79A1-0E07-45C5-888E-3F65C4C18B5B}"/>
              </a:ext>
            </a:extLst>
          </p:cNvPr>
          <p:cNvSpPr txBox="1"/>
          <p:nvPr/>
        </p:nvSpPr>
        <p:spPr>
          <a:xfrm>
            <a:off x="8438771" y="4858159"/>
            <a:ext cx="130411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Intro to making posters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B7A68E0-AD97-41AE-8F62-C06F2B772B51}"/>
              </a:ext>
            </a:extLst>
          </p:cNvPr>
          <p:cNvSpPr txBox="1"/>
          <p:nvPr/>
        </p:nvSpPr>
        <p:spPr>
          <a:xfrm>
            <a:off x="8537437" y="3418892"/>
            <a:ext cx="105053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Poster making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018CED-C318-474F-B438-A642C4CA811F}"/>
              </a:ext>
            </a:extLst>
          </p:cNvPr>
          <p:cNvSpPr txBox="1"/>
          <p:nvPr/>
        </p:nvSpPr>
        <p:spPr>
          <a:xfrm>
            <a:off x="8438771" y="5786462"/>
            <a:ext cx="130411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Help session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0FCA50-6E15-9E4A-B3C8-D50B2A2B0C6E}"/>
              </a:ext>
            </a:extLst>
          </p:cNvPr>
          <p:cNvSpPr txBox="1"/>
          <p:nvPr/>
        </p:nvSpPr>
        <p:spPr>
          <a:xfrm>
            <a:off x="9766089" y="1846264"/>
            <a:ext cx="93104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Create poster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C4EE0C-BC4F-487C-B4AC-E91C0C4B806B}"/>
              </a:ext>
            </a:extLst>
          </p:cNvPr>
          <p:cNvSpPr txBox="1"/>
          <p:nvPr/>
        </p:nvSpPr>
        <p:spPr>
          <a:xfrm>
            <a:off x="7227923" y="1874728"/>
            <a:ext cx="93104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Prac 1-2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F7956E-C8C3-4B85-BF28-4368DE73E505}"/>
              </a:ext>
            </a:extLst>
          </p:cNvPr>
          <p:cNvSpPr txBox="1"/>
          <p:nvPr/>
        </p:nvSpPr>
        <p:spPr>
          <a:xfrm>
            <a:off x="8614762" y="1877163"/>
            <a:ext cx="92934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Prac 3-4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65A056E-7751-459E-8DCC-201124C9CCD1}"/>
              </a:ext>
            </a:extLst>
          </p:cNvPr>
          <p:cNvSpPr txBox="1"/>
          <p:nvPr/>
        </p:nvSpPr>
        <p:spPr>
          <a:xfrm>
            <a:off x="7022840" y="1274312"/>
            <a:ext cx="1317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Do part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Draft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Prep final plots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09708D1-0E9D-434F-BA96-CFA9B4ADA70F}"/>
              </a:ext>
            </a:extLst>
          </p:cNvPr>
          <p:cNvSpPr txBox="1"/>
          <p:nvPr/>
        </p:nvSpPr>
        <p:spPr>
          <a:xfrm>
            <a:off x="8455295" y="1278644"/>
            <a:ext cx="1317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Intro to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Help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Century Gothic" panose="020B0502020202020204" pitchFamily="34" charset="0"/>
              </a:rPr>
              <a:t>Draft poster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01E400B-5560-4F80-B3F9-095937D6C525}"/>
              </a:ext>
            </a:extLst>
          </p:cNvPr>
          <p:cNvSpPr txBox="1"/>
          <p:nvPr/>
        </p:nvSpPr>
        <p:spPr>
          <a:xfrm>
            <a:off x="7125262" y="5534403"/>
            <a:ext cx="105215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Make final plots and text</a:t>
            </a:r>
          </a:p>
        </p:txBody>
      </p:sp>
      <p:sp>
        <p:nvSpPr>
          <p:cNvPr id="64" name="Down Arrow 139">
            <a:extLst>
              <a:ext uri="{FF2B5EF4-FFF2-40B4-BE49-F238E27FC236}">
                <a16:creationId xmlns:a16="http://schemas.microsoft.com/office/drawing/2014/main" id="{7C5CEC49-8DA5-411B-B21C-4F14FBF819D1}"/>
              </a:ext>
            </a:extLst>
          </p:cNvPr>
          <p:cNvSpPr/>
          <p:nvPr/>
        </p:nvSpPr>
        <p:spPr>
          <a:xfrm rot="8534166">
            <a:off x="9305131" y="3932086"/>
            <a:ext cx="712895" cy="109520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46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BE83A-E487-AD69-43A1-21A99D0CC647}"/>
              </a:ext>
            </a:extLst>
          </p:cNvPr>
          <p:cNvSpPr txBox="1"/>
          <p:nvPr/>
        </p:nvSpPr>
        <p:spPr>
          <a:xfrm>
            <a:off x="4229335" y="2912165"/>
            <a:ext cx="50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good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77911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F9AEB-089A-87D7-88AD-3657520D64F9}"/>
              </a:ext>
            </a:extLst>
          </p:cNvPr>
          <p:cNvSpPr txBox="1"/>
          <p:nvPr/>
        </p:nvSpPr>
        <p:spPr>
          <a:xfrm>
            <a:off x="3851026" y="3069607"/>
            <a:ext cx="580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‘not so good’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159303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F9AEB-089A-87D7-88AD-3657520D64F9}"/>
              </a:ext>
            </a:extLst>
          </p:cNvPr>
          <p:cNvSpPr txBox="1"/>
          <p:nvPr/>
        </p:nvSpPr>
        <p:spPr>
          <a:xfrm>
            <a:off x="3851026" y="3069607"/>
            <a:ext cx="580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‘not so good’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3450581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F9AEB-089A-87D7-88AD-3657520D64F9}"/>
              </a:ext>
            </a:extLst>
          </p:cNvPr>
          <p:cNvSpPr txBox="1"/>
          <p:nvPr/>
        </p:nvSpPr>
        <p:spPr>
          <a:xfrm>
            <a:off x="3851026" y="3069607"/>
            <a:ext cx="580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‘not so good’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3250900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2ECF88-3CD0-8B8E-7C52-9B395F3D8193}"/>
              </a:ext>
            </a:extLst>
          </p:cNvPr>
          <p:cNvSpPr txBox="1"/>
          <p:nvPr/>
        </p:nvSpPr>
        <p:spPr>
          <a:xfrm>
            <a:off x="4170024" y="3059668"/>
            <a:ext cx="50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good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4071120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Steps in making an effective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scientific poster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365124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75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4"/>
            <a:ext cx="10515600" cy="860394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– (1) Brainstorm your story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F6F96-EEAE-4221-A154-DBCB467905DB}"/>
              </a:ext>
            </a:extLst>
          </p:cNvPr>
          <p:cNvSpPr/>
          <p:nvPr/>
        </p:nvSpPr>
        <p:spPr>
          <a:xfrm>
            <a:off x="125730" y="939078"/>
            <a:ext cx="119405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Evaluate order of importance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Outline key points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See poster marking rubric - content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D3F74-7A21-45EE-A05E-90E967E4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198" y="1559563"/>
            <a:ext cx="6712072" cy="52716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0CD03-6806-465B-8D64-FC029648C862}"/>
              </a:ext>
            </a:extLst>
          </p:cNvPr>
          <p:cNvSpPr txBox="1"/>
          <p:nvPr/>
        </p:nvSpPr>
        <p:spPr>
          <a:xfrm>
            <a:off x="312122" y="5194082"/>
            <a:ext cx="485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Think visually – story board</a:t>
            </a:r>
          </a:p>
          <a:p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2EA34-05C5-567C-377B-B58DCDB7A5C2}"/>
              </a:ext>
            </a:extLst>
          </p:cNvPr>
          <p:cNvSpPr txBox="1"/>
          <p:nvPr/>
        </p:nvSpPr>
        <p:spPr>
          <a:xfrm>
            <a:off x="8060635" y="1033877"/>
            <a:ext cx="4101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pPr algn="r"/>
            <a:r>
              <a:rPr lang="en-GB" dirty="0"/>
              <a:t>https://www.reddit.com/r/Storyboarding/comments/aq27n6/a_storyboard_for_my_film_class_the_purpose_of_the/</a:t>
            </a:r>
          </a:p>
        </p:txBody>
      </p:sp>
    </p:spTree>
    <p:extLst>
      <p:ext uri="{BB962C8B-B14F-4D97-AF65-F5344CB8AC3E}">
        <p14:creationId xmlns:p14="http://schemas.microsoft.com/office/powerpoint/2010/main" val="2274630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4"/>
            <a:ext cx="10515600" cy="860394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– (2) Develop layout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6426A-1307-42D5-A515-DA0E6D040946}"/>
              </a:ext>
            </a:extLst>
          </p:cNvPr>
          <p:cNvSpPr/>
          <p:nvPr/>
        </p:nvSpPr>
        <p:spPr>
          <a:xfrm>
            <a:off x="122104" y="4188229"/>
            <a:ext cx="3156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You can use or adapt a template – but get creative!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CE539-C84F-447B-806E-6FB4CADE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197" y="1024570"/>
            <a:ext cx="8352172" cy="5568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13AA9-001C-8A21-3A2A-77512AA43AED}"/>
              </a:ext>
            </a:extLst>
          </p:cNvPr>
          <p:cNvSpPr txBox="1"/>
          <p:nvPr/>
        </p:nvSpPr>
        <p:spPr>
          <a:xfrm>
            <a:off x="8315863" y="6577188"/>
            <a:ext cx="34805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0" i="0">
                <a:solidFill>
                  <a:srgbClr val="001A69"/>
                </a:solidFill>
                <a:effectLst/>
                <a:latin typeface="Open Sans" panose="020B0606030504020204" pitchFamily="34" charset="0"/>
              </a:defRPr>
            </a:lvl1pPr>
          </a:lstStyle>
          <a:p>
            <a:r>
              <a:rPr lang="en-GB" dirty="0"/>
              <a:t>https://www.posternerd.com/sciposters-templates</a:t>
            </a:r>
          </a:p>
        </p:txBody>
      </p:sp>
    </p:spTree>
    <p:extLst>
      <p:ext uri="{BB962C8B-B14F-4D97-AF65-F5344CB8AC3E}">
        <p14:creationId xmlns:p14="http://schemas.microsoft.com/office/powerpoint/2010/main" val="2545697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werpoint poster template">
            <a:extLst>
              <a:ext uri="{FF2B5EF4-FFF2-40B4-BE49-F238E27FC236}">
                <a16:creationId xmlns:a16="http://schemas.microsoft.com/office/drawing/2014/main" id="{D78490C3-BED2-48A1-8D72-968AACA6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3048"/>
            <a:ext cx="3830586" cy="25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4"/>
            <a:ext cx="10515600" cy="860394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– (3) Decide on your design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6426A-1307-42D5-A515-DA0E6D040946}"/>
              </a:ext>
            </a:extLst>
          </p:cNvPr>
          <p:cNvSpPr/>
          <p:nvPr/>
        </p:nvSpPr>
        <p:spPr>
          <a:xfrm>
            <a:off x="9276202" y="1185379"/>
            <a:ext cx="2798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Font size, colour palette, text boxes, shapes, figures, tables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CE539-C84F-447B-806E-6FB4CADE1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678" y="1358071"/>
            <a:ext cx="3921087" cy="2614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A4775E-010E-4791-974C-B8717A056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42928"/>
            <a:ext cx="3754801" cy="281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E96EE-5500-427C-98B2-A58733E3B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678" y="4120579"/>
            <a:ext cx="3988106" cy="26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3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Select Software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F6F96-EEAE-4221-A154-DBCB467905DB}"/>
              </a:ext>
            </a:extLst>
          </p:cNvPr>
          <p:cNvSpPr/>
          <p:nvPr/>
        </p:nvSpPr>
        <p:spPr>
          <a:xfrm>
            <a:off x="838199" y="1306390"/>
            <a:ext cx="1091565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PowerPoint: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 A popular, easy-to-use option but not a design tool. </a:t>
            </a:r>
          </a:p>
          <a:p>
            <a:endParaRPr lang="en-US" sz="1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Adobe Illustrator, Photoshop and InDesign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: Feature-rich professional software that is good for posters including lots of high-resolution images, but they are more complex and expensive.</a:t>
            </a:r>
          </a:p>
          <a:p>
            <a:endParaRPr lang="en-US" sz="1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Open-Source Alternatives: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2400" dirty="0">
                <a:solidFill>
                  <a:srgbClr val="027BC2"/>
                </a:solidFill>
                <a:latin typeface="helvetica" pitchFamily="2" charset="0"/>
                <a:hlinkClick r:id="rId3"/>
              </a:rPr>
              <a:t>OpenOffice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 in the free alternative to MS Office (PowerPoint alternative). </a:t>
            </a:r>
            <a:r>
              <a:rPr lang="en-US" sz="2400" dirty="0">
                <a:solidFill>
                  <a:srgbClr val="027BC2"/>
                </a:solidFill>
                <a:latin typeface="helvetica" pitchFamily="2" charset="0"/>
                <a:hlinkClick r:id="rId4"/>
              </a:rPr>
              <a:t>Inkscape</a:t>
            </a:r>
            <a:r>
              <a:rPr lang="en-US" sz="2400" dirty="0">
                <a:solidFill>
                  <a:srgbClr val="027BC2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and </a:t>
            </a:r>
            <a:r>
              <a:rPr lang="en-US" sz="2400" dirty="0">
                <a:solidFill>
                  <a:srgbClr val="027BC2"/>
                </a:solidFill>
                <a:latin typeface="helvetica" pitchFamily="2" charset="0"/>
                <a:hlinkClick r:id="rId5"/>
              </a:rPr>
              <a:t>Gimp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 are alternatives to Adobe products.</a:t>
            </a:r>
          </a:p>
          <a:p>
            <a:endParaRPr lang="en-US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483C9-D72D-9AE6-FA6D-E13DD40AC665}"/>
              </a:ext>
            </a:extLst>
          </p:cNvPr>
          <p:cNvSpPr txBox="1"/>
          <p:nvPr/>
        </p:nvSpPr>
        <p:spPr>
          <a:xfrm>
            <a:off x="3851026" y="3059668"/>
            <a:ext cx="577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‘not so good’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1345124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455C637-32CC-4A1A-8995-4C5A85DF2999}"/>
              </a:ext>
            </a:extLst>
          </p:cNvPr>
          <p:cNvGrpSpPr/>
          <p:nvPr/>
        </p:nvGrpSpPr>
        <p:grpSpPr>
          <a:xfrm>
            <a:off x="2387067" y="1269811"/>
            <a:ext cx="6856324" cy="5150867"/>
            <a:chOff x="-2022354" y="273981"/>
            <a:chExt cx="5477999" cy="4059959"/>
          </a:xfrm>
        </p:grpSpPr>
        <p:pic>
          <p:nvPicPr>
            <p:cNvPr id="8" name="Picture 2" descr="https://archive.cnx.org/resources/45429a1a6ee9ee366971660f1e63373fc4ec91be/London-BirdPosterPDF.jpg">
              <a:extLst>
                <a:ext uri="{FF2B5EF4-FFF2-40B4-BE49-F238E27FC236}">
                  <a16:creationId xmlns:a16="http://schemas.microsoft.com/office/drawing/2014/main" id="{1DC77825-6A8D-492A-B511-BFCFF0018E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" t="10213" r="5462" b="11371"/>
            <a:stretch/>
          </p:blipFill>
          <p:spPr bwMode="auto">
            <a:xfrm>
              <a:off x="-2022354" y="273981"/>
              <a:ext cx="5477999" cy="40599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72B6D83-6846-4BE3-B0BC-C0F2156C3CEC}"/>
                </a:ext>
              </a:extLst>
            </p:cNvPr>
            <p:cNvCxnSpPr/>
            <p:nvPr/>
          </p:nvCxnSpPr>
          <p:spPr>
            <a:xfrm>
              <a:off x="-1302946" y="929653"/>
              <a:ext cx="0" cy="3226483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3101F2-1D86-49E1-B3E5-FE91A4955D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302946" y="1005545"/>
              <a:ext cx="729541" cy="297061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D7B830-5890-4368-A1FB-AF739EC034BB}"/>
                </a:ext>
              </a:extLst>
            </p:cNvPr>
            <p:cNvCxnSpPr>
              <a:cxnSpLocks/>
            </p:cNvCxnSpPr>
            <p:nvPr/>
          </p:nvCxnSpPr>
          <p:spPr>
            <a:xfrm>
              <a:off x="-573404" y="1005545"/>
              <a:ext cx="699143" cy="315059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7290802-465F-4334-9DA1-DBCC473533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739" y="1005545"/>
              <a:ext cx="757689" cy="315059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51404ED-A868-45AD-9E7A-8DC34DF1EB00}"/>
                </a:ext>
              </a:extLst>
            </p:cNvPr>
            <p:cNvCxnSpPr>
              <a:cxnSpLocks/>
            </p:cNvCxnSpPr>
            <p:nvPr/>
          </p:nvCxnSpPr>
          <p:spPr>
            <a:xfrm>
              <a:off x="883428" y="1005545"/>
              <a:ext cx="699143" cy="315059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450CB67-0F47-4983-B90E-E41DF5352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2571" y="929653"/>
              <a:ext cx="757689" cy="315059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D0E3F5-F7CB-4C00-9947-518C86E1F06A}"/>
                </a:ext>
              </a:extLst>
            </p:cNvPr>
            <p:cNvCxnSpPr>
              <a:cxnSpLocks/>
            </p:cNvCxnSpPr>
            <p:nvPr/>
          </p:nvCxnSpPr>
          <p:spPr>
            <a:xfrm>
              <a:off x="2312112" y="1005545"/>
              <a:ext cx="298000" cy="229865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4"/>
            <a:ext cx="10515600" cy="860394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- make order logical in structure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546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rchive.cnx.org/resources/45429a1a6ee9ee366971660f1e63373fc4ec91be/London-BirdPosterPDF.jpg">
            <a:extLst>
              <a:ext uri="{FF2B5EF4-FFF2-40B4-BE49-F238E27FC236}">
                <a16:creationId xmlns:a16="http://schemas.microsoft.com/office/drawing/2014/main" id="{1DC77825-6A8D-492A-B511-BFCFF0018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0213" r="5462" b="11371"/>
          <a:stretch/>
        </p:blipFill>
        <p:spPr bwMode="auto">
          <a:xfrm>
            <a:off x="399241" y="1251901"/>
            <a:ext cx="5477999" cy="4059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684"/>
            <a:ext cx="11236959" cy="8603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– items, colours across poster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F72B2A-02FE-40A3-8508-B485E962BDBF}"/>
              </a:ext>
            </a:extLst>
          </p:cNvPr>
          <p:cNvSpPr/>
          <p:nvPr/>
        </p:nvSpPr>
        <p:spPr>
          <a:xfrm>
            <a:off x="221255" y="5394321"/>
            <a:ext cx="5099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Text, figures/ illustrations, colour evenly distributed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D621D-DDE7-86E5-01F2-7A6F54F071E9}"/>
              </a:ext>
            </a:extLst>
          </p:cNvPr>
          <p:cNvSpPr txBox="1"/>
          <p:nvPr/>
        </p:nvSpPr>
        <p:spPr>
          <a:xfrm>
            <a:off x="7046842" y="3019911"/>
            <a:ext cx="402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‘not so good’ example]</a:t>
            </a:r>
          </a:p>
        </p:txBody>
      </p:sp>
    </p:spTree>
    <p:extLst>
      <p:ext uri="{BB962C8B-B14F-4D97-AF65-F5344CB8AC3E}">
        <p14:creationId xmlns:p14="http://schemas.microsoft.com/office/powerpoint/2010/main" val="2255415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rchive.cnx.org/resources/45429a1a6ee9ee366971660f1e63373fc4ec91be/London-BirdPosterPDF.jpg">
            <a:extLst>
              <a:ext uri="{FF2B5EF4-FFF2-40B4-BE49-F238E27FC236}">
                <a16:creationId xmlns:a16="http://schemas.microsoft.com/office/drawing/2014/main" id="{1DC77825-6A8D-492A-B511-BFCFF0018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0213" r="5462" b="11371"/>
          <a:stretch/>
        </p:blipFill>
        <p:spPr bwMode="auto">
          <a:xfrm>
            <a:off x="399241" y="1251901"/>
            <a:ext cx="5477999" cy="4059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684"/>
            <a:ext cx="11236959" cy="8603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hierarchy</a:t>
            </a:r>
            <a:r>
              <a:rPr lang="en-US" sz="3100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Arrange in a way that implies importance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F72B2A-02FE-40A3-8508-B485E962BDBF}"/>
              </a:ext>
            </a:extLst>
          </p:cNvPr>
          <p:cNvSpPr/>
          <p:nvPr/>
        </p:nvSpPr>
        <p:spPr>
          <a:xfrm>
            <a:off x="221255" y="5394321"/>
            <a:ext cx="509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Clear hierarchy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4C971-357B-2CFE-6CCA-1B0229F8515C}"/>
              </a:ext>
            </a:extLst>
          </p:cNvPr>
          <p:cNvSpPr txBox="1"/>
          <p:nvPr/>
        </p:nvSpPr>
        <p:spPr>
          <a:xfrm>
            <a:off x="7046842" y="3019911"/>
            <a:ext cx="402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‘not so good’ example]</a:t>
            </a:r>
          </a:p>
        </p:txBody>
      </p:sp>
    </p:spTree>
    <p:extLst>
      <p:ext uri="{BB962C8B-B14F-4D97-AF65-F5344CB8AC3E}">
        <p14:creationId xmlns:p14="http://schemas.microsoft.com/office/powerpoint/2010/main" val="3484597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rchive.cnx.org/resources/45429a1a6ee9ee366971660f1e63373fc4ec91be/London-BirdPosterPDF.jpg">
            <a:extLst>
              <a:ext uri="{FF2B5EF4-FFF2-40B4-BE49-F238E27FC236}">
                <a16:creationId xmlns:a16="http://schemas.microsoft.com/office/drawing/2014/main" id="{1DC77825-6A8D-492A-B511-BFCFF0018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0213" r="5462" b="11371"/>
          <a:stretch/>
        </p:blipFill>
        <p:spPr bwMode="auto">
          <a:xfrm>
            <a:off x="399241" y="1251901"/>
            <a:ext cx="5477999" cy="4059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684"/>
            <a:ext cx="11236959" cy="8603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US" sz="3100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compliments text and poster clarity</a:t>
            </a:r>
            <a:endParaRPr lang="en-US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824567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F72B2A-02FE-40A3-8508-B485E962BDBF}"/>
              </a:ext>
            </a:extLst>
          </p:cNvPr>
          <p:cNvSpPr/>
          <p:nvPr/>
        </p:nvSpPr>
        <p:spPr>
          <a:xfrm>
            <a:off x="221255" y="5394321"/>
            <a:ext cx="5099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Negative (background) and positive (foreground)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EC913-A4BD-7A58-CA6D-DA105EED35DE}"/>
              </a:ext>
            </a:extLst>
          </p:cNvPr>
          <p:cNvSpPr txBox="1"/>
          <p:nvPr/>
        </p:nvSpPr>
        <p:spPr>
          <a:xfrm>
            <a:off x="7046842" y="3019911"/>
            <a:ext cx="402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‘not so good’ example]</a:t>
            </a:r>
          </a:p>
        </p:txBody>
      </p:sp>
    </p:spTree>
    <p:extLst>
      <p:ext uri="{BB962C8B-B14F-4D97-AF65-F5344CB8AC3E}">
        <p14:creationId xmlns:p14="http://schemas.microsoft.com/office/powerpoint/2010/main" val="925072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6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78682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F6F96-EEAE-4221-A154-DBCB467905DB}"/>
              </a:ext>
            </a:extLst>
          </p:cNvPr>
          <p:cNvSpPr/>
          <p:nvPr/>
        </p:nvSpPr>
        <p:spPr>
          <a:xfrm>
            <a:off x="838199" y="1306390"/>
            <a:ext cx="109156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Arial" panose="020B0604020202020204" pitchFamily="34" charset="0"/>
              </a:rPr>
              <a:t>Posters are visual tools to summarize your work</a:t>
            </a:r>
          </a:p>
          <a:p>
            <a:endParaRPr lang="en-GB" sz="28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2800" dirty="0">
                <a:solidFill>
                  <a:srgbClr val="333333"/>
                </a:solidFill>
                <a:latin typeface="Arial" panose="020B0604020202020204" pitchFamily="34" charset="0"/>
              </a:rPr>
              <a:t>They should stand alone/ make sense without a speaker there</a:t>
            </a:r>
          </a:p>
          <a:p>
            <a:endParaRPr lang="en-GB" sz="28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2800" dirty="0">
                <a:solidFill>
                  <a:srgbClr val="333333"/>
                </a:solidFill>
                <a:latin typeface="Arial" panose="020B0604020202020204" pitchFamily="34" charset="0"/>
              </a:rPr>
              <a:t>Use rubrics - understand how we assess what makes a good poster</a:t>
            </a:r>
          </a:p>
          <a:p>
            <a:endParaRPr lang="en-GB" sz="28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GB" sz="2800" dirty="0">
                <a:solidFill>
                  <a:srgbClr val="333333"/>
                </a:solidFill>
                <a:latin typeface="Arial" panose="020B0604020202020204" pitchFamily="34" charset="0"/>
              </a:rPr>
              <a:t>… but get creative and enjoy the design element after you have honed-in on your key messages</a:t>
            </a:r>
          </a:p>
        </p:txBody>
      </p:sp>
    </p:spTree>
    <p:extLst>
      <p:ext uri="{BB962C8B-B14F-4D97-AF65-F5344CB8AC3E}">
        <p14:creationId xmlns:p14="http://schemas.microsoft.com/office/powerpoint/2010/main" val="140618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252D7E-F69F-ED77-E69D-E145A7F802E6}"/>
              </a:ext>
            </a:extLst>
          </p:cNvPr>
          <p:cNvSpPr txBox="1"/>
          <p:nvPr/>
        </p:nvSpPr>
        <p:spPr>
          <a:xfrm>
            <a:off x="4229335" y="2912165"/>
            <a:ext cx="50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[Instructor to add example of good scientific poster]</a:t>
            </a:r>
          </a:p>
        </p:txBody>
      </p:sp>
    </p:spTree>
    <p:extLst>
      <p:ext uri="{BB962C8B-B14F-4D97-AF65-F5344CB8AC3E}">
        <p14:creationId xmlns:p14="http://schemas.microsoft.com/office/powerpoint/2010/main" val="181542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Practical outline – today you will: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365124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71774" y="1348800"/>
            <a:ext cx="10892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Learn about and identify what </a:t>
            </a:r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makes a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good poster</a:t>
            </a:r>
          </a:p>
          <a:p>
            <a:pPr>
              <a:buClr>
                <a:srgbClr val="FF0066"/>
              </a:buClr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Revisit anything covered in previous practical sessions in 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With demonstrators, in breakout rooms</a:t>
            </a:r>
          </a:p>
          <a:p>
            <a:pPr>
              <a:buClr>
                <a:srgbClr val="FF0066"/>
              </a:buClr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95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07" y="199870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Your poster assignment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(50% of module marks)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904" y="64805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A2053-B920-6A4B-91DF-3F1B95CDC841}"/>
              </a:ext>
            </a:extLst>
          </p:cNvPr>
          <p:cNvSpPr/>
          <p:nvPr/>
        </p:nvSpPr>
        <p:spPr>
          <a:xfrm>
            <a:off x="561973" y="2012454"/>
            <a:ext cx="10919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1A8E6-08E8-8243-96D5-13BC2F526DBE}"/>
              </a:ext>
            </a:extLst>
          </p:cNvPr>
          <p:cNvSpPr txBox="1"/>
          <p:nvPr/>
        </p:nvSpPr>
        <p:spPr>
          <a:xfrm>
            <a:off x="390554" y="1390368"/>
            <a:ext cx="673735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Poster quality/content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(35%)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Science content, design, etc.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Poster presentation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(15%)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4-minute recorded talk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Check: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Instructions and guidelines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Marking schemes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Example posters – this 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38A0A-F2A4-4D72-9480-CD1ECBE2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8" y="1639641"/>
            <a:ext cx="4892672" cy="5001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926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491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Poster content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44490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D496C-3285-6E45-AEB4-7D5D0F5ED5E4}"/>
              </a:ext>
            </a:extLst>
          </p:cNvPr>
          <p:cNvSpPr/>
          <p:nvPr/>
        </p:nvSpPr>
        <p:spPr>
          <a:xfrm>
            <a:off x="838200" y="120217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Poster Title, you name &amp; affiliation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Background (Introduction)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L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research problem</a:t>
            </a:r>
          </a:p>
          <a:p>
            <a:pPr marL="400050" indent="-400050">
              <a:buAutoNum type="romanL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Context - why it is an important topic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 to literature and your habitat</a:t>
            </a:r>
          </a:p>
          <a:p>
            <a:pPr>
              <a:buClr>
                <a:srgbClr val="FF0066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Aims and Hypotheses</a:t>
            </a:r>
          </a:p>
          <a:p>
            <a:pPr>
              <a:buClr>
                <a:srgbClr val="FF0066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Methods: data collection and analysis</a:t>
            </a:r>
          </a:p>
          <a:p>
            <a:pPr>
              <a:buClr>
                <a:srgbClr val="FF0066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Include text and diagrams from part 1 for data collection, include details on statistical approach – see papers for example of how results are written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4120A-EC5D-445D-A03B-82F634AB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661" y="1816438"/>
            <a:ext cx="4663844" cy="47674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Down Arrow 139">
            <a:extLst>
              <a:ext uri="{FF2B5EF4-FFF2-40B4-BE49-F238E27FC236}">
                <a16:creationId xmlns:a16="http://schemas.microsoft.com/office/drawing/2014/main" id="{0A03DB4A-B38C-481C-9531-BAC769E7C2BB}"/>
              </a:ext>
            </a:extLst>
          </p:cNvPr>
          <p:cNvSpPr/>
          <p:nvPr/>
        </p:nvSpPr>
        <p:spPr>
          <a:xfrm rot="17668767">
            <a:off x="7891225" y="5255863"/>
            <a:ext cx="327380" cy="6022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2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491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Poster content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44490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D496C-3285-6E45-AEB4-7D5D0F5ED5E4}"/>
              </a:ext>
            </a:extLst>
          </p:cNvPr>
          <p:cNvSpPr/>
          <p:nvPr/>
        </p:nvSpPr>
        <p:spPr>
          <a:xfrm>
            <a:off x="838200" y="1224206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present key figures and summary sentences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Significant part of poster content</a:t>
            </a:r>
          </a:p>
          <a:p>
            <a:pPr>
              <a:buClr>
                <a:srgbClr val="FF0066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Discussion: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generalize findings and place in context of the literature.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repeat detailed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Discuss larger trends, e.g., species vs functional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bigger perspectives from your findings</a:t>
            </a:r>
          </a:p>
          <a:p>
            <a:pPr>
              <a:buClr>
                <a:srgbClr val="FF0066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4120A-EC5D-445D-A03B-82F634AB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661" y="1816438"/>
            <a:ext cx="4663844" cy="47674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Down Arrow 139">
            <a:extLst>
              <a:ext uri="{FF2B5EF4-FFF2-40B4-BE49-F238E27FC236}">
                <a16:creationId xmlns:a16="http://schemas.microsoft.com/office/drawing/2014/main" id="{0A03DB4A-B38C-481C-9531-BAC769E7C2BB}"/>
              </a:ext>
            </a:extLst>
          </p:cNvPr>
          <p:cNvSpPr/>
          <p:nvPr/>
        </p:nvSpPr>
        <p:spPr>
          <a:xfrm rot="17668767">
            <a:off x="7891225" y="5255863"/>
            <a:ext cx="327380" cy="6022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8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491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Marking criteria - Poster content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(rubric)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150" y="44490"/>
            <a:ext cx="247650" cy="1325563"/>
          </a:xfrm>
          <a:prstGeom prst="rect">
            <a:avLst/>
          </a:prstGeom>
          <a:solidFill>
            <a:srgbClr val="4DB3A7"/>
          </a:solidFill>
          <a:ln>
            <a:solidFill>
              <a:srgbClr val="4D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D496C-3285-6E45-AEB4-7D5D0F5ED5E4}"/>
              </a:ext>
            </a:extLst>
          </p:cNvPr>
          <p:cNvSpPr/>
          <p:nvPr/>
        </p:nvSpPr>
        <p:spPr>
          <a:xfrm>
            <a:off x="838200" y="130639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Background (15%)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Aims and hypotheses (10%)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Methods (10%)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Results section (20%)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Discussion (10%)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Visual presentation (25%)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Writing (5%)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References (5%)</a:t>
            </a:r>
          </a:p>
          <a:p>
            <a:pPr>
              <a:buClr>
                <a:srgbClr val="FF0066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66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4120A-EC5D-445D-A03B-82F634AB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661" y="1816438"/>
            <a:ext cx="4663844" cy="47674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Down Arrow 139">
            <a:extLst>
              <a:ext uri="{FF2B5EF4-FFF2-40B4-BE49-F238E27FC236}">
                <a16:creationId xmlns:a16="http://schemas.microsoft.com/office/drawing/2014/main" id="{0A03DB4A-B38C-481C-9531-BAC769E7C2BB}"/>
              </a:ext>
            </a:extLst>
          </p:cNvPr>
          <p:cNvSpPr/>
          <p:nvPr/>
        </p:nvSpPr>
        <p:spPr>
          <a:xfrm rot="17668767">
            <a:off x="7891225" y="5255863"/>
            <a:ext cx="327380" cy="6022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43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24731</TotalTime>
  <Words>1153</Words>
  <Application>Microsoft Office PowerPoint</Application>
  <PresentationFormat>Widescreen</PresentationFormat>
  <Paragraphs>225</Paragraphs>
  <Slides>34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helvetica</vt:lpstr>
      <vt:lpstr>Open Sans</vt:lpstr>
      <vt:lpstr>Wingdings</vt:lpstr>
      <vt:lpstr>Office Theme</vt:lpstr>
      <vt:lpstr>PowerPoint Presentation</vt:lpstr>
      <vt:lpstr>Practical and assignment overview</vt:lpstr>
      <vt:lpstr>PowerPoint Presentation</vt:lpstr>
      <vt:lpstr>PowerPoint Presentation</vt:lpstr>
      <vt:lpstr>Practical outline – today you will:</vt:lpstr>
      <vt:lpstr>Your poster assignment (50% of module marks)</vt:lpstr>
      <vt:lpstr>Poster content</vt:lpstr>
      <vt:lpstr>Poster content</vt:lpstr>
      <vt:lpstr>Marking criteria - Poster content (rubric)</vt:lpstr>
      <vt:lpstr>Poster presentation</vt:lpstr>
      <vt:lpstr>Marking criteria - Poster presentation (rubric)</vt:lpstr>
      <vt:lpstr>Poster - a visual communication tool</vt:lpstr>
      <vt:lpstr>PowerPoint Presentation</vt:lpstr>
      <vt:lpstr>The purpose of a poster</vt:lpstr>
      <vt:lpstr>What makes a good poster</vt:lpstr>
      <vt:lpstr>What makes a good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in making an effective  scientific poster</vt:lpstr>
      <vt:lpstr>Planning – (1) Brainstorm your story</vt:lpstr>
      <vt:lpstr>Planning – (2) Develop layout</vt:lpstr>
      <vt:lpstr>Planning – (3) Decide on your design</vt:lpstr>
      <vt:lpstr>(4) Select Software</vt:lpstr>
      <vt:lpstr>Flow - make order logical in structure</vt:lpstr>
      <vt:lpstr>Balance – items, colours across poster</vt:lpstr>
      <vt:lpstr>Visual hierarchy - Arrange in a way that implies importance</vt:lpstr>
      <vt:lpstr>Background – compliments text and poster clarity</vt:lpstr>
      <vt:lpstr>Summary</vt:lpstr>
    </vt:vector>
  </TitlesOfParts>
  <Company>Pryfysgol Bangor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Shepperson</dc:creator>
  <cp:lastModifiedBy>Laura Richardson (Staff)</cp:lastModifiedBy>
  <cp:revision>209</cp:revision>
  <dcterms:created xsi:type="dcterms:W3CDTF">2017-09-20T16:40:49Z</dcterms:created>
  <dcterms:modified xsi:type="dcterms:W3CDTF">2024-05-14T16:03:11Z</dcterms:modified>
</cp:coreProperties>
</file>