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embeddedFontLst>
    <p:embeddedFont>
      <p:font typeface="Helvetica Neue" panose="020B0604020202020204" charset="0"/>
      <p:regular r:id="rId9"/>
      <p:bold r:id="rId10"/>
      <p:italic r:id="rId11"/>
      <p:boldItalic r:id="rId12"/>
    </p:embeddedFont>
    <p:embeddedFont>
      <p:font typeface="Gill Sans" panose="020B0604020202020204" charset="0"/>
      <p:regular r:id="rId13"/>
      <p:bold r:id="rId14"/>
    </p:embeddedFont>
    <p:embeddedFont>
      <p:font typeface="Helvetica Neue Light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96" y="-9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5123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 Light"/>
              <a:buNone/>
              <a:defRPr sz="3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Horizontal">
  <p:cSld name="Photo - Horizontal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 Light"/>
              <a:buNone/>
              <a:defRPr sz="6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619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3619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3619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3619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3619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3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4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889000" marR="0" lvl="1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33500" marR="0" lvl="2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78000" marR="0" lvl="3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22500" marR="0" lvl="4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lvl="5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111500" marR="0" lvl="6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56000" marR="0" lvl="7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000500" marR="0" lvl="8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Helvetica Neue Light"/>
              <a:buNone/>
              <a:defRPr sz="8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3200400" marR="0" lvl="6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657600" marR="0" lvl="7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4114800" marR="0" lvl="8" indent="-400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Helvetica Neue Light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85800" y="444500"/>
            <a:ext cx="6533406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40"/>
              <a:buFont typeface="Gill Sans"/>
              <a:buNone/>
            </a:pPr>
            <a:r>
              <a:rPr lang="en-US" sz="624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Species Distribution Models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952500" y="2921000"/>
            <a:ext cx="11099800" cy="3238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635000" marR="0" lvl="0" indent="-635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Gill Sans"/>
              <a:buAutoNum type="arabicPeriod"/>
            </a:pPr>
            <a:r>
              <a:rPr lang="en-US" sz="3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Characterize the environmental conditions that are suitable for the species</a:t>
            </a:r>
            <a:endParaRPr/>
          </a:p>
          <a:p>
            <a:pPr marL="635000" marR="0" lvl="0" indent="-6350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Gill Sans"/>
              <a:buAutoNum type="arabicPeriod"/>
            </a:pPr>
            <a:r>
              <a:rPr lang="en-US" sz="3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Identify where suitable environments are distributed in space</a:t>
            </a:r>
            <a:endParaRPr/>
          </a:p>
        </p:txBody>
      </p:sp>
      <p:grpSp>
        <p:nvGrpSpPr>
          <p:cNvPr id="61" name="Shape 61"/>
          <p:cNvGrpSpPr/>
          <p:nvPr/>
        </p:nvGrpSpPr>
        <p:grpSpPr>
          <a:xfrm>
            <a:off x="1578384" y="5911848"/>
            <a:ext cx="9467034" cy="2057751"/>
            <a:chOff x="0" y="-1"/>
            <a:chExt cx="9467032" cy="2057749"/>
          </a:xfrm>
        </p:grpSpPr>
        <p:sp>
          <p:nvSpPr>
            <p:cNvPr id="62" name="Shape 62"/>
            <p:cNvSpPr/>
            <p:nvPr/>
          </p:nvSpPr>
          <p:spPr>
            <a:xfrm>
              <a:off x="4383471" y="-1"/>
              <a:ext cx="700089" cy="6223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Gill Sans"/>
                <a:buNone/>
              </a:pPr>
              <a:r>
                <a:rPr lang="en-US" sz="3600" b="0" i="0" u="none" strike="noStrike" cap="non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SO</a:t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914747"/>
              <a:ext cx="9467032" cy="11430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Gill Sans"/>
                <a:buNone/>
              </a:pPr>
              <a:r>
                <a:rPr lang="en-US" sz="3600" b="0" i="0" u="none" strike="noStrike" cap="non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This does not provide us an ACTUAL distribution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Gill Sans"/>
                <a:buNone/>
              </a:pPr>
              <a:r>
                <a:rPr lang="en-US" sz="3600" b="0" i="1" u="none" strike="noStrike" cap="non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Fundamental Niche</a:t>
              </a:r>
              <a:endParaRPr/>
            </a:p>
          </p:txBody>
        </p:sp>
      </p:grpSp>
      <p:sp>
        <p:nvSpPr>
          <p:cNvPr id="64" name="Shape 64"/>
          <p:cNvSpPr/>
          <p:nvPr/>
        </p:nvSpPr>
        <p:spPr>
          <a:xfrm>
            <a:off x="360486" y="8522394"/>
            <a:ext cx="11902828" cy="622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Gill Sans"/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Why might species only occupy part of the Fundamental Niche?</a:t>
            </a:r>
            <a:endParaRPr/>
          </a:p>
        </p:txBody>
      </p:sp>
      <p:pic>
        <p:nvPicPr>
          <p:cNvPr id="65" name="Shape 65" descr="melinus-predict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2692" y="68481"/>
            <a:ext cx="3951881" cy="2911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Gill Sans"/>
              <a:buNone/>
            </a:pPr>
            <a:r>
              <a:rPr lang="en-US" sz="8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Utility of SDM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Identifying potential areas for disease outbreak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Examine niche evolution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Inform taxonomy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Conservation</a:t>
            </a:r>
            <a:endParaRPr/>
          </a:p>
          <a:p>
            <a:pPr marL="800100" marR="0" lvl="1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reintroduction of species</a:t>
            </a:r>
            <a:endParaRPr/>
          </a:p>
          <a:p>
            <a:pPr marL="800100" marR="0" lvl="1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identify priority sites for conservation</a:t>
            </a:r>
            <a:endParaRPr/>
          </a:p>
          <a:p>
            <a:pPr marL="800100" marR="0" lvl="1" indent="-400050" algn="l" rtl="0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2429"/>
              <a:buFont typeface="Gill Sans"/>
              <a:buChar char="•"/>
            </a:pPr>
            <a:r>
              <a:rPr lang="en-US" sz="3239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projecting spread of invasive species and disease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317500" y="1866900"/>
            <a:ext cx="5846862" cy="5449293"/>
          </a:xfrm>
          <a:prstGeom prst="roundRect">
            <a:avLst>
              <a:gd name="adj" fmla="val 13669"/>
            </a:avLst>
          </a:prstGeom>
          <a:noFill/>
          <a:ln w="63500" cap="flat" cmpd="sng">
            <a:solidFill>
              <a:schemeClr val="accent1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endParaRPr sz="2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6739855" y="1866900"/>
            <a:ext cx="5846862" cy="5449293"/>
          </a:xfrm>
          <a:prstGeom prst="roundRect">
            <a:avLst>
              <a:gd name="adj" fmla="val 13669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endParaRPr sz="2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952500" y="127000"/>
            <a:ext cx="11099800" cy="1490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Gill Sans"/>
              <a:buNone/>
            </a:pPr>
            <a:r>
              <a:rPr lang="en-US" sz="8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SDM Approaches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96900" y="1943100"/>
            <a:ext cx="4977706" cy="4235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Mechanistic Models</a:t>
            </a:r>
            <a:endParaRPr/>
          </a:p>
          <a:p>
            <a: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Gill Sans"/>
              <a:buChar char="•"/>
            </a:pPr>
            <a:r>
              <a:rPr lang="en-US" sz="3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Use physiologically limiting mechanisms to determine ability of species to live in an environment</a:t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788670" y="1448296"/>
            <a:ext cx="5749232" cy="6286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327B"/>
              </a:buClr>
              <a:buSzPts val="3600"/>
              <a:buFont typeface="Gill Sans"/>
              <a:buNone/>
            </a:pPr>
            <a:r>
              <a:rPr lang="en-US" sz="3600" b="0" i="0" u="none" strike="noStrike" cap="none">
                <a:solidFill>
                  <a:srgbClr val="5E327B"/>
                </a:solidFill>
                <a:latin typeface="Gill Sans"/>
                <a:ea typeface="Gill Sans"/>
                <a:cs typeface="Gill Sans"/>
                <a:sym typeface="Gill Sans"/>
              </a:rPr>
              <a:t>Correlative Models</a:t>
            </a:r>
            <a:endParaRPr/>
          </a:p>
          <a:p>
            <a: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Gill Sans"/>
              <a:buChar char="•"/>
            </a:pPr>
            <a:r>
              <a:rPr lang="en-US" sz="3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Estimates environmental conditions suitable for a species by associating species occurrence records with environmental data that likely will affect species physiology and probability of persistence</a:t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679450" y="7372350"/>
            <a:ext cx="5749200" cy="18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Required</a:t>
            </a: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detailed understanding of the physiological response of species to environmental factors</a:t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7101805" y="7372349"/>
            <a:ext cx="5122962" cy="1892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327B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5E327B"/>
                </a:solidFill>
                <a:latin typeface="Gill Sans"/>
                <a:ea typeface="Gill Sans"/>
                <a:cs typeface="Gill Sans"/>
                <a:sym typeface="Gill Sans"/>
              </a:rPr>
              <a:t>Required</a:t>
            </a: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Species occurrence records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Environmental variables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Algorithms to connect the two</a:t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0100" y="1993900"/>
            <a:ext cx="5199162" cy="1346200"/>
          </a:xfrm>
          <a:prstGeom prst="rect">
            <a:avLst/>
          </a:prstGeom>
          <a:noFill/>
          <a:ln>
            <a:noFill/>
          </a:ln>
          <a:effectLst>
            <a:outerShdw blurRad="38100" dist="25400" dir="5400000" rotWithShape="0">
              <a:srgbClr val="000000">
                <a:alpha val="49803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17500" y="1866900"/>
            <a:ext cx="5846862" cy="4387404"/>
          </a:xfrm>
          <a:prstGeom prst="roundRect">
            <a:avLst>
              <a:gd name="adj" fmla="val 16977"/>
            </a:avLst>
          </a:prstGeom>
          <a:noFill/>
          <a:ln w="63500" cap="flat" cmpd="sng">
            <a:solidFill>
              <a:schemeClr val="accent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endParaRPr sz="2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6435050" y="1866900"/>
            <a:ext cx="6290400" cy="5449200"/>
          </a:xfrm>
          <a:prstGeom prst="roundRect">
            <a:avLst>
              <a:gd name="adj" fmla="val 13669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</a:pPr>
            <a:endParaRPr sz="2400" b="0" i="0" u="none" strike="noStrike" cap="non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952500" y="127000"/>
            <a:ext cx="11099800" cy="1490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40"/>
              <a:buFont typeface="Gill Sans"/>
              <a:buNone/>
            </a:pPr>
            <a:r>
              <a:rPr lang="en-US" sz="624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Data input for Correlative Models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596900" y="1943100"/>
            <a:ext cx="4977706" cy="4235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Gill Sans"/>
              <a:buNone/>
            </a:pPr>
            <a:r>
              <a:rPr lang="en-US" sz="36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Biological or Geographical Data</a:t>
            </a:r>
            <a:endParaRPr/>
          </a:p>
          <a:p>
            <a:pPr marL="444500" marR="0" lvl="0" indent="-4445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Gill Sans"/>
              <a:buChar char="•"/>
            </a:pPr>
            <a:r>
              <a:rPr lang="en-US" sz="3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Actual locality data or known distribution of species</a:t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483875" y="1448300"/>
            <a:ext cx="6290400" cy="6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327B"/>
              </a:buClr>
              <a:buSzPts val="3600"/>
              <a:buFont typeface="Gill Sans"/>
              <a:buNone/>
            </a:pPr>
            <a:r>
              <a:rPr lang="en-US" sz="3600" b="0" i="0" u="none" strike="noStrike" cap="none">
                <a:solidFill>
                  <a:srgbClr val="5E327B"/>
                </a:solidFill>
                <a:latin typeface="Gill Sans"/>
                <a:ea typeface="Gill Sans"/>
                <a:cs typeface="Gill Sans"/>
                <a:sym typeface="Gill Sans"/>
              </a:rPr>
              <a:t>Environmental Data</a:t>
            </a:r>
            <a:endParaRPr/>
          </a:p>
          <a:p>
            <a:pPr marL="444500" marR="0" lvl="0" indent="-4445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Gill Sans"/>
              <a:buChar char="•"/>
            </a:pPr>
            <a:r>
              <a:rPr lang="en-US" sz="3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Used to define the space based on environmental variables (climate, topography, soil type, land cover)</a:t>
            </a:r>
            <a:endParaRPr/>
          </a:p>
          <a:p>
            <a:pPr marL="444500" marR="0" lvl="0" indent="-444500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2550"/>
              <a:buFont typeface="Gill Sans"/>
              <a:buChar char="•"/>
            </a:pPr>
            <a:r>
              <a:rPr lang="en-US" sz="3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Set of environmental conditions within which a species can survive and persist</a:t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679449" y="6503640"/>
            <a:ext cx="5122963" cy="2781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Where to get it! 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iNaturalist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GBIF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eButterfly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Museum/Herbarium Records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GPS data from field work</a:t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7101805" y="7594600"/>
            <a:ext cx="5122962" cy="144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327B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5E327B"/>
                </a:solidFill>
                <a:latin typeface="Gill Sans"/>
                <a:ea typeface="Gill Sans"/>
                <a:cs typeface="Gill Sans"/>
                <a:sym typeface="Gill Sans"/>
              </a:rPr>
              <a:t>Where to get it!</a:t>
            </a: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BioClim</a:t>
            </a:r>
            <a:endParaRPr/>
          </a:p>
          <a:p>
            <a: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Gill San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WorldClim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952500" y="177800"/>
            <a:ext cx="11099800" cy="155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Gill Sans"/>
              <a:buNone/>
            </a:pPr>
            <a:r>
              <a:rPr lang="en-US" sz="8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General Steps in SDM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52500" y="1877193"/>
            <a:ext cx="11099800" cy="462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558800" marR="0" lvl="0" indent="-558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92"/>
              <a:buFont typeface="Gill Sans"/>
              <a:buAutoNum type="arabicPeriod"/>
            </a:pP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Study area is model</a:t>
            </a:r>
            <a:r>
              <a:rPr lang="en-US" sz="2992">
                <a:latin typeface="Gill Sans"/>
                <a:ea typeface="Gill Sans"/>
                <a:cs typeface="Gill Sans"/>
                <a:sym typeface="Gill Sans"/>
              </a:rPr>
              <a:t>ed</a:t>
            </a: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as a raster map composed of grid cells at a specified resolution (for us, North America excluding Mexico)</a:t>
            </a:r>
            <a:endParaRPr/>
          </a:p>
          <a:p>
            <a:pPr marL="558800" marR="0" lvl="0" indent="-558800" algn="l" rtl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000000"/>
              </a:buClr>
              <a:buSzPts val="2992"/>
              <a:buFont typeface="Gill Sans"/>
              <a:buAutoNum type="arabicPeriod"/>
            </a:pPr>
            <a:r>
              <a:rPr lang="en-US" sz="2992"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ependent variables = occurrence records (from iNat)</a:t>
            </a:r>
            <a:endParaRPr/>
          </a:p>
          <a:p>
            <a:pPr marL="558800" marR="0" lvl="0" indent="-558800" algn="l" rtl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000000"/>
              </a:buClr>
              <a:buSzPts val="2992"/>
              <a:buFont typeface="Gill Sans"/>
              <a:buAutoNum type="arabicPeriod"/>
            </a:pP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Suite of environmental variables (obtained from BioClim or WorldClim) and used to characterize each cell</a:t>
            </a:r>
            <a:endParaRPr/>
          </a:p>
          <a:p>
            <a:pPr marL="558800" marR="0" lvl="0" indent="-558800" algn="l" rtl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000000"/>
              </a:buClr>
              <a:buSzPts val="2992"/>
              <a:buFont typeface="Gill Sans"/>
              <a:buAutoNum type="arabicPeriod"/>
            </a:pP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Function of the environmental variables is generated to </a:t>
            </a:r>
            <a:r>
              <a:rPr lang="en-US" sz="2992">
                <a:latin typeface="Gill Sans"/>
                <a:ea typeface="Gill Sans"/>
                <a:cs typeface="Gill Sans"/>
                <a:sym typeface="Gill Sans"/>
              </a:rPr>
              <a:t>predict </a:t>
            </a:r>
            <a:r>
              <a:rPr lang="en-US" sz="2992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the degree to which each cell is suitable for the species</a:t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216724" y="7796394"/>
            <a:ext cx="6720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 Light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+</a:t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8076269" y="7751944"/>
            <a:ext cx="6720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25" tIns="130025" rIns="130025" bIns="130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=</a:t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849" y="6593774"/>
            <a:ext cx="2978813" cy="297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1212" y="6477837"/>
            <a:ext cx="3249524" cy="3249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10300" y="6534588"/>
            <a:ext cx="3136025" cy="3136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Shape 106"/>
          <p:cNvGrpSpPr/>
          <p:nvPr/>
        </p:nvGrpSpPr>
        <p:grpSpPr>
          <a:xfrm>
            <a:off x="1426475" y="6888225"/>
            <a:ext cx="2639100" cy="2328000"/>
            <a:chOff x="893075" y="6888225"/>
            <a:chExt cx="2639100" cy="2328000"/>
          </a:xfrm>
        </p:grpSpPr>
        <p:cxnSp>
          <p:nvCxnSpPr>
            <p:cNvPr id="107" name="Shape 107"/>
            <p:cNvCxnSpPr/>
            <p:nvPr/>
          </p:nvCxnSpPr>
          <p:spPr>
            <a:xfrm>
              <a:off x="893075" y="704877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Shape 108"/>
            <p:cNvCxnSpPr/>
            <p:nvPr/>
          </p:nvCxnSpPr>
          <p:spPr>
            <a:xfrm>
              <a:off x="893075" y="720460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Shape 109"/>
            <p:cNvCxnSpPr/>
            <p:nvPr/>
          </p:nvCxnSpPr>
          <p:spPr>
            <a:xfrm>
              <a:off x="893075" y="736042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Shape 110"/>
            <p:cNvCxnSpPr/>
            <p:nvPr/>
          </p:nvCxnSpPr>
          <p:spPr>
            <a:xfrm>
              <a:off x="893075" y="751625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Shape 111"/>
            <p:cNvCxnSpPr/>
            <p:nvPr/>
          </p:nvCxnSpPr>
          <p:spPr>
            <a:xfrm>
              <a:off x="893075" y="767207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Shape 112"/>
            <p:cNvCxnSpPr/>
            <p:nvPr/>
          </p:nvCxnSpPr>
          <p:spPr>
            <a:xfrm>
              <a:off x="893075" y="782790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Shape 113"/>
            <p:cNvCxnSpPr/>
            <p:nvPr/>
          </p:nvCxnSpPr>
          <p:spPr>
            <a:xfrm>
              <a:off x="893075" y="798372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Shape 114"/>
            <p:cNvCxnSpPr/>
            <p:nvPr/>
          </p:nvCxnSpPr>
          <p:spPr>
            <a:xfrm>
              <a:off x="893075" y="813955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>
              <a:off x="893075" y="829537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>
              <a:off x="893075" y="845120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>
              <a:off x="893075" y="860702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>
              <a:off x="893075" y="876285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>
              <a:off x="893075" y="8918675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>
              <a:off x="893075" y="9074500"/>
              <a:ext cx="2639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221390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5400000">
              <a:off x="205807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5400000">
              <a:off x="190225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5400000">
              <a:off x="174642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5400000">
              <a:off x="159060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5400000">
              <a:off x="143477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127895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112312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96730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81147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5400000">
              <a:off x="65565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5400000">
              <a:off x="49982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5400000">
              <a:off x="34400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5400000">
              <a:off x="18817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5400000">
              <a:off x="32350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5400000">
              <a:off x="-123475" y="8052225"/>
              <a:ext cx="23280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952500" y="294502"/>
            <a:ext cx="11099800" cy="215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Gill Sans"/>
              <a:buNone/>
            </a:pPr>
            <a:r>
              <a:rPr lang="en-US" sz="8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Tips for Success Today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52500" y="2425700"/>
            <a:ext cx="11099800" cy="5103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346709" marR="0" lvl="0" indent="-34670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No spaces in file names. NoSpacesInFileNames.doc</a:t>
            </a:r>
            <a:endParaRPr/>
          </a:p>
          <a:p>
            <a:pPr marL="346709" marR="0" lvl="0" indent="-34670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CaPitALIzatiON matters</a:t>
            </a:r>
            <a:endParaRPr/>
          </a:p>
          <a:p>
            <a:pPr marL="346709" marR="0" lvl="0" indent="-34670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Follow the directions carefully!</a:t>
            </a:r>
            <a:endParaRPr/>
          </a:p>
          <a:p>
            <a:pPr marL="346709" marR="0" lvl="0" indent="-34670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Keep all members of the group at the same step - help each other when need be!</a:t>
            </a:r>
            <a:endParaRPr/>
          </a:p>
          <a:p>
            <a:pPr marL="346709" marR="0" lvl="0" indent="-34670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Only CAN-DO attitudes:)</a:t>
            </a:r>
            <a:endParaRPr/>
          </a:p>
          <a:p>
            <a:pPr marL="346709" marR="0" lvl="0" indent="-346709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2105"/>
              <a:buFont typeface="Gill Sans"/>
              <a:buChar char="•"/>
            </a:pPr>
            <a:r>
              <a:rPr lang="en-US" sz="2807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Patience.</a:t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952500" y="7476594"/>
            <a:ext cx="11099800" cy="215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20"/>
              <a:buFont typeface="Gill Sans"/>
              <a:buNone/>
            </a:pPr>
            <a:r>
              <a:rPr lang="en-US" sz="4920" b="1" i="0" u="sng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Goal</a:t>
            </a:r>
            <a:r>
              <a:rPr lang="en-US" sz="492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: Complete </a:t>
            </a:r>
            <a:r>
              <a:rPr lang="en-US" sz="4920">
                <a:latin typeface="Gill Sans"/>
                <a:ea typeface="Gill Sans"/>
                <a:cs typeface="Gill Sans"/>
                <a:sym typeface="Gill Sans"/>
              </a:rPr>
              <a:t>SP-</a:t>
            </a:r>
            <a:r>
              <a:rPr lang="en-US" sz="492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2 Assignment using instructions handed out today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Custom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 Neue</vt:lpstr>
      <vt:lpstr>Gill Sans</vt:lpstr>
      <vt:lpstr>Helvetica Neue Light</vt:lpstr>
      <vt:lpstr>White</vt:lpstr>
      <vt:lpstr>Species Distribution Models</vt:lpstr>
      <vt:lpstr>Utility of SDM</vt:lpstr>
      <vt:lpstr>SDM Approaches</vt:lpstr>
      <vt:lpstr>Data input for Correlative Models</vt:lpstr>
      <vt:lpstr>General Steps in SDM</vt:lpstr>
      <vt:lpstr>Tips for Success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Species Distribution Models</dc:title>
  <dc:creator>Kathy Winnett-Murray</dc:creator>
  <cp:lastModifiedBy>Kathy Winnett-Murray</cp:lastModifiedBy>
  <cp:revision>1</cp:revision>
  <dcterms:modified xsi:type="dcterms:W3CDTF">2018-08-06T15:24:09Z</dcterms:modified>
</cp:coreProperties>
</file>