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99" r:id="rId4"/>
    <p:sldId id="300" r:id="rId5"/>
    <p:sldId id="301" r:id="rId6"/>
    <p:sldId id="258" r:id="rId7"/>
    <p:sldId id="296" r:id="rId8"/>
    <p:sldId id="298" r:id="rId9"/>
    <p:sldId id="259" r:id="rId10"/>
    <p:sldId id="257" r:id="rId11"/>
    <p:sldId id="260" r:id="rId12"/>
    <p:sldId id="302" r:id="rId13"/>
    <p:sldId id="262" r:id="rId14"/>
    <p:sldId id="265" r:id="rId15"/>
    <p:sldId id="263" r:id="rId16"/>
    <p:sldId id="266" r:id="rId17"/>
    <p:sldId id="267" r:id="rId18"/>
    <p:sldId id="286" r:id="rId19"/>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63" d="100"/>
          <a:sy n="63" d="100"/>
        </p:scale>
        <p:origin x="128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36FC2A-C9A5-4F2D-B001-E5D248AD86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152339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6FC2A-C9A5-4F2D-B001-E5D248AD86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303661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6FC2A-C9A5-4F2D-B001-E5D248AD86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15240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6FC2A-C9A5-4F2D-B001-E5D248AD86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246780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6FC2A-C9A5-4F2D-B001-E5D248AD86B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337123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36FC2A-C9A5-4F2D-B001-E5D248AD86B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396814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36FC2A-C9A5-4F2D-B001-E5D248AD86B8}" type="datetimeFigureOut">
              <a:rPr lang="en-US" smtClean="0"/>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151161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36FC2A-C9A5-4F2D-B001-E5D248AD86B8}" type="datetimeFigureOut">
              <a:rPr lang="en-US" smtClean="0"/>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2691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6FC2A-C9A5-4F2D-B001-E5D248AD86B8}"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396911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6FC2A-C9A5-4F2D-B001-E5D248AD86B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407498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6FC2A-C9A5-4F2D-B001-E5D248AD86B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CDED0-FF64-48D3-AB6F-196E486BE896}" type="slidenum">
              <a:rPr lang="en-US" smtClean="0"/>
              <a:t>‹#›</a:t>
            </a:fld>
            <a:endParaRPr lang="en-US"/>
          </a:p>
        </p:txBody>
      </p:sp>
    </p:spTree>
    <p:extLst>
      <p:ext uri="{BB962C8B-B14F-4D97-AF65-F5344CB8AC3E}">
        <p14:creationId xmlns:p14="http://schemas.microsoft.com/office/powerpoint/2010/main" val="39687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6FC2A-C9A5-4F2D-B001-E5D248AD86B8}" type="datetimeFigureOut">
              <a:rPr lang="en-US" smtClean="0"/>
              <a:t>6/18/2017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CDED0-FF64-48D3-AB6F-196E486BE896}" type="slidenum">
              <a:rPr lang="en-US" smtClean="0"/>
              <a:t>‹#›</a:t>
            </a:fld>
            <a:endParaRPr lang="en-US"/>
          </a:p>
        </p:txBody>
      </p:sp>
    </p:spTree>
    <p:extLst>
      <p:ext uri="{BB962C8B-B14F-4D97-AF65-F5344CB8AC3E}">
        <p14:creationId xmlns:p14="http://schemas.microsoft.com/office/powerpoint/2010/main" val="367688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64" y="1441121"/>
            <a:ext cx="8869679" cy="2387600"/>
          </a:xfrm>
        </p:spPr>
        <p:txBody>
          <a:bodyPr>
            <a:normAutofit fontScale="90000"/>
          </a:bodyPr>
          <a:lstStyle/>
          <a:p>
            <a:r>
              <a:rPr lang="en-US" sz="4800" dirty="0" smtClean="0">
                <a:solidFill>
                  <a:srgbClr val="C00000"/>
                </a:solidFill>
                <a:latin typeface="Times New Roman" panose="02020603050405020304" pitchFamily="18" charset="0"/>
                <a:cs typeface="Times New Roman" panose="02020603050405020304" pitchFamily="18" charset="0"/>
              </a:rPr>
              <a:t/>
            </a:r>
            <a:br>
              <a:rPr lang="en-US" sz="4800" dirty="0" smtClean="0">
                <a:solidFill>
                  <a:srgbClr val="C00000"/>
                </a:solidFill>
                <a:latin typeface="Times New Roman" panose="02020603050405020304" pitchFamily="18" charset="0"/>
                <a:cs typeface="Times New Roman" panose="02020603050405020304" pitchFamily="18" charset="0"/>
              </a:rPr>
            </a:br>
            <a:r>
              <a:rPr lang="en-US" sz="4800" dirty="0" smtClean="0">
                <a:solidFill>
                  <a:srgbClr val="C00000"/>
                </a:solidFill>
                <a:latin typeface="Times New Roman" panose="02020603050405020304" pitchFamily="18" charset="0"/>
                <a:cs typeface="Times New Roman" panose="02020603050405020304" pitchFamily="18" charset="0"/>
              </a:rPr>
              <a:t>BIOL 347: Microbiology</a:t>
            </a:r>
            <a:br>
              <a:rPr lang="en-US" sz="4800" dirty="0" smtClean="0">
                <a:solidFill>
                  <a:srgbClr val="C00000"/>
                </a:solidFill>
                <a:latin typeface="Times New Roman" panose="02020603050405020304" pitchFamily="18" charset="0"/>
                <a:cs typeface="Times New Roman" panose="02020603050405020304" pitchFamily="18" charset="0"/>
              </a:rPr>
            </a:br>
            <a:r>
              <a:rPr lang="en-US" sz="4800" dirty="0" smtClean="0">
                <a:solidFill>
                  <a:srgbClr val="C00000"/>
                </a:solidFill>
                <a:latin typeface="Times New Roman" panose="02020603050405020304" pitchFamily="18" charset="0"/>
                <a:cs typeface="Times New Roman" panose="02020603050405020304" pitchFamily="18" charset="0"/>
              </a:rPr>
              <a:t/>
            </a:r>
            <a:br>
              <a:rPr lang="en-US" sz="4800" dirty="0" smtClean="0">
                <a:solidFill>
                  <a:srgbClr val="C00000"/>
                </a:solidFill>
                <a:latin typeface="Times New Roman" panose="02020603050405020304" pitchFamily="18" charset="0"/>
                <a:cs typeface="Times New Roman" panose="02020603050405020304" pitchFamily="18" charset="0"/>
              </a:rPr>
            </a:br>
            <a:r>
              <a:rPr lang="en-US" sz="3100" dirty="0" smtClean="0">
                <a:solidFill>
                  <a:srgbClr val="C00000"/>
                </a:solidFill>
                <a:latin typeface="Times New Roman" panose="02020603050405020304" pitchFamily="18" charset="0"/>
                <a:cs typeface="Times New Roman" panose="02020603050405020304" pitchFamily="18" charset="0"/>
              </a:rPr>
              <a:t>Exploring </a:t>
            </a:r>
            <a:r>
              <a:rPr lang="en-US" sz="3100" dirty="0">
                <a:solidFill>
                  <a:srgbClr val="C00000"/>
                </a:solidFill>
                <a:latin typeface="Times New Roman" panose="02020603050405020304" pitchFamily="18" charset="0"/>
                <a:cs typeface="Times New Roman" panose="02020603050405020304" pitchFamily="18" charset="0"/>
              </a:rPr>
              <a:t>The Geographic Information Systems (GIS) Applications for Health Science</a:t>
            </a: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endParaRPr lang="en-US" sz="3100" dirty="0">
              <a:solidFill>
                <a:srgbClr val="C00000"/>
              </a:solidFill>
              <a:latin typeface="Times New Roman" panose="02020603050405020304" pitchFamily="18" charset="0"/>
              <a:cs typeface="Times New Roman" panose="02020603050405020304" pitchFamily="18" charset="0"/>
            </a:endParaRPr>
          </a:p>
        </p:txBody>
      </p:sp>
      <p:sp>
        <p:nvSpPr>
          <p:cNvPr id="4" name="Subtitle 2"/>
          <p:cNvSpPr>
            <a:spLocks noGrp="1"/>
          </p:cNvSpPr>
          <p:nvPr>
            <p:ph type="subTitle" idx="1"/>
          </p:nvPr>
        </p:nvSpPr>
        <p:spPr>
          <a:xfrm>
            <a:off x="1031904" y="4405343"/>
            <a:ext cx="6858000" cy="1655762"/>
          </a:xfrm>
        </p:spPr>
        <p:txBody>
          <a:bodyPr>
            <a:normAutofit/>
          </a:bodyPr>
          <a:lstStyle/>
          <a:p>
            <a:pPr eaLnBrk="1" hangingPunct="1">
              <a:lnSpc>
                <a:spcPct val="80000"/>
              </a:lnSpc>
            </a:pPr>
            <a:r>
              <a:rPr lang="en-US" altLang="en-US" dirty="0">
                <a:solidFill>
                  <a:srgbClr val="C00000"/>
                </a:solidFill>
                <a:latin typeface="Times New Roman" panose="02020603050405020304" pitchFamily="18" charset="0"/>
                <a:cs typeface="Times New Roman" panose="02020603050405020304" pitchFamily="18" charset="0"/>
              </a:rPr>
              <a:t>Dr. Maruthi Sridhar B. Bhaskar</a:t>
            </a:r>
          </a:p>
          <a:p>
            <a:pPr eaLnBrk="1" hangingPunct="1">
              <a:lnSpc>
                <a:spcPct val="80000"/>
              </a:lnSpc>
            </a:pPr>
            <a:r>
              <a:rPr lang="en-US" altLang="en-US" dirty="0">
                <a:latin typeface="Times New Roman" panose="02020603050405020304" pitchFamily="18" charset="0"/>
                <a:cs typeface="Times New Roman" panose="02020603050405020304" pitchFamily="18" charset="0"/>
              </a:rPr>
              <a:t>Department of Environmental and Interdisciplinary Sciences</a:t>
            </a:r>
          </a:p>
          <a:p>
            <a:pPr eaLnBrk="1" hangingPunct="1">
              <a:lnSpc>
                <a:spcPct val="80000"/>
              </a:lnSpc>
            </a:pPr>
            <a:r>
              <a:rPr lang="en-US" altLang="en-US" dirty="0">
                <a:latin typeface="Times New Roman" panose="02020603050405020304" pitchFamily="18" charset="0"/>
                <a:cs typeface="Times New Roman" panose="02020603050405020304" pitchFamily="18" charset="0"/>
              </a:rPr>
              <a:t>Texas Southern University</a:t>
            </a:r>
          </a:p>
        </p:txBody>
      </p:sp>
    </p:spTree>
    <p:extLst>
      <p:ext uri="{BB962C8B-B14F-4D97-AF65-F5344CB8AC3E}">
        <p14:creationId xmlns:p14="http://schemas.microsoft.com/office/powerpoint/2010/main" val="414017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82" y="1018310"/>
            <a:ext cx="3714398" cy="4569689"/>
          </a:xfrm>
        </p:spPr>
        <p:txBody>
          <a:bodyPr>
            <a:normAutofit fontScale="90000"/>
          </a:bodyPr>
          <a:lstStyle/>
          <a:p>
            <a:r>
              <a:rPr lang="en-US" sz="3200" dirty="0" smtClean="0">
                <a:latin typeface="Times New Roman" panose="02020603050405020304" pitchFamily="18" charset="0"/>
                <a:cs typeface="Times New Roman" panose="02020603050405020304" pitchFamily="18" charset="0"/>
              </a:rPr>
              <a:t>In the pop up window in the first row select ‘county’ and in the second row navigate to the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Chlamydia_TX</a:t>
            </a:r>
            <a:r>
              <a:rPr lang="en-US" sz="3200" dirty="0" smtClean="0">
                <a:latin typeface="Times New Roman" panose="02020603050405020304" pitchFamily="18" charset="0"/>
                <a:cs typeface="Times New Roman" panose="02020603050405020304" pitchFamily="18" charset="0"/>
              </a:rPr>
              <a:t>_ Cases_2014</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excel data and then select that file and in the third row again select ‘county’. Then click “Validate Join” and then ok.</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392538" y="32510"/>
            <a:ext cx="4664579" cy="6761397"/>
          </a:xfrm>
          <a:prstGeom prst="rect">
            <a:avLst/>
          </a:prstGeom>
        </p:spPr>
      </p:pic>
    </p:spTree>
    <p:extLst>
      <p:ext uri="{BB962C8B-B14F-4D97-AF65-F5344CB8AC3E}">
        <p14:creationId xmlns:p14="http://schemas.microsoft.com/office/powerpoint/2010/main" val="322885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222"/>
            <a:ext cx="9072880" cy="985109"/>
          </a:xfrm>
        </p:spPr>
        <p:txBody>
          <a:bodyPr>
            <a:noAutofit/>
          </a:bodyPr>
          <a:lstStyle/>
          <a:p>
            <a:r>
              <a:rPr lang="en-US" sz="2800" dirty="0" smtClean="0">
                <a:latin typeface="Times New Roman" panose="02020603050405020304" pitchFamily="18" charset="0"/>
                <a:cs typeface="Times New Roman" panose="02020603050405020304" pitchFamily="18" charset="0"/>
              </a:rPr>
              <a:t>Then right click and open the attribute data of ‘</a:t>
            </a:r>
            <a:r>
              <a:rPr lang="en-US" sz="2800" dirty="0" err="1" smtClean="0">
                <a:latin typeface="Times New Roman" panose="02020603050405020304" pitchFamily="18" charset="0"/>
                <a:cs typeface="Times New Roman" panose="02020603050405020304" pitchFamily="18" charset="0"/>
              </a:rPr>
              <a:t>Texas_Counties_Political</a:t>
            </a:r>
            <a:r>
              <a:rPr lang="en-US" sz="2800" dirty="0" smtClean="0">
                <a:latin typeface="Times New Roman" panose="02020603050405020304" pitchFamily="18" charset="0"/>
                <a:cs typeface="Times New Roman" panose="02020603050405020304" pitchFamily="18" charset="0"/>
              </a:rPr>
              <a:t>’. You can see the data from the </a:t>
            </a:r>
            <a:r>
              <a:rPr lang="en-US" sz="2800" dirty="0" err="1">
                <a:latin typeface="Times New Roman" panose="02020603050405020304" pitchFamily="18" charset="0"/>
                <a:cs typeface="Times New Roman" panose="02020603050405020304" pitchFamily="18" charset="0"/>
              </a:rPr>
              <a:t>Chlamydia_TX</a:t>
            </a:r>
            <a:r>
              <a:rPr lang="en-US" sz="2800" dirty="0">
                <a:latin typeface="Times New Roman" panose="02020603050405020304" pitchFamily="18" charset="0"/>
                <a:cs typeface="Times New Roman" panose="02020603050405020304" pitchFamily="18" charset="0"/>
              </a:rPr>
              <a:t>_ </a:t>
            </a:r>
            <a:r>
              <a:rPr lang="en-US" sz="2800" dirty="0" smtClean="0">
                <a:latin typeface="Times New Roman" panose="02020603050405020304" pitchFamily="18" charset="0"/>
                <a:cs typeface="Times New Roman" panose="02020603050405020304" pitchFamily="18" charset="0"/>
              </a:rPr>
              <a:t>2014 </a:t>
            </a:r>
            <a:r>
              <a:rPr lang="en-US" sz="2800" dirty="0">
                <a:latin typeface="Times New Roman" panose="02020603050405020304" pitchFamily="18" charset="0"/>
                <a:cs typeface="Times New Roman" panose="02020603050405020304" pitchFamily="18" charset="0"/>
              </a:rPr>
              <a:t>excel </a:t>
            </a:r>
            <a:r>
              <a:rPr lang="en-US" sz="2800" dirty="0" smtClean="0">
                <a:latin typeface="Times New Roman" panose="02020603050405020304" pitchFamily="18" charset="0"/>
                <a:cs typeface="Times New Roman" panose="02020603050405020304" pitchFamily="18" charset="0"/>
              </a:rPr>
              <a:t>file is appended at the end of the table. Now you can do analysis on the data.</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1693135"/>
            <a:ext cx="8263783" cy="5164865"/>
          </a:xfrm>
          <a:prstGeom prst="rect">
            <a:avLst/>
          </a:prstGeom>
        </p:spPr>
      </p:pic>
    </p:spTree>
    <p:extLst>
      <p:ext uri="{BB962C8B-B14F-4D97-AF65-F5344CB8AC3E}">
        <p14:creationId xmlns:p14="http://schemas.microsoft.com/office/powerpoint/2010/main" val="303203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6" y="185664"/>
            <a:ext cx="8836352" cy="1325563"/>
          </a:xfrm>
        </p:spPr>
        <p:txBody>
          <a:bodyPr>
            <a:noAutofit/>
          </a:bodyPr>
          <a:lstStyle/>
          <a:p>
            <a:r>
              <a:rPr lang="en-US" sz="2800" dirty="0" smtClean="0">
                <a:latin typeface="Times New Roman" panose="02020603050405020304" pitchFamily="18" charset="0"/>
                <a:cs typeface="Times New Roman" panose="02020603050405020304" pitchFamily="18" charset="0"/>
              </a:rPr>
              <a:t>Select the column ‘Year_2014_Cases’ and then right click and select ‘Sort Ascending’ in the popup menu. To get the county with lowest and highest number of Chlamydia cases.</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89661" y="1757230"/>
            <a:ext cx="8161232" cy="5100770"/>
          </a:xfrm>
          <a:prstGeom prst="rect">
            <a:avLst/>
          </a:prstGeom>
        </p:spPr>
      </p:pic>
    </p:spTree>
    <p:extLst>
      <p:ext uri="{BB962C8B-B14F-4D97-AF65-F5344CB8AC3E}">
        <p14:creationId xmlns:p14="http://schemas.microsoft.com/office/powerpoint/2010/main" val="226986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 y="138109"/>
            <a:ext cx="8939000" cy="1383041"/>
          </a:xfrm>
        </p:spPr>
        <p:txBody>
          <a:bodyPr>
            <a:noAutofit/>
          </a:bodyPr>
          <a:lstStyle/>
          <a:p>
            <a:r>
              <a:rPr lang="en-US" sz="2600" dirty="0" smtClean="0">
                <a:latin typeface="Times New Roman" panose="02020603050405020304" pitchFamily="18" charset="0"/>
                <a:cs typeface="Times New Roman" panose="02020603050405020304" pitchFamily="18" charset="0"/>
              </a:rPr>
              <a:t>Now double click on the “</a:t>
            </a:r>
            <a:r>
              <a:rPr lang="en-US" sz="2600" dirty="0" err="1" smtClean="0">
                <a:latin typeface="Times New Roman" panose="02020603050405020304" pitchFamily="18" charset="0"/>
                <a:cs typeface="Times New Roman" panose="02020603050405020304" pitchFamily="18" charset="0"/>
              </a:rPr>
              <a:t>Texas_Counties_Political</a:t>
            </a:r>
            <a:r>
              <a:rPr lang="en-US" sz="2600" dirty="0" smtClean="0">
                <a:latin typeface="Times New Roman" panose="02020603050405020304" pitchFamily="18" charset="0"/>
                <a:cs typeface="Times New Roman" panose="02020603050405020304" pitchFamily="18" charset="0"/>
              </a:rPr>
              <a:t>” and then in the pop up window of layer properties select “quantities” and then select “Year_2014_Cases” in the value field and then click ok.</a:t>
            </a:r>
            <a:endParaRPr lang="en-US" sz="2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82012" y="1521150"/>
            <a:ext cx="8538959" cy="5336849"/>
          </a:xfrm>
          <a:prstGeom prst="rect">
            <a:avLst/>
          </a:prstGeom>
        </p:spPr>
      </p:pic>
    </p:spTree>
    <p:extLst>
      <p:ext uri="{BB962C8B-B14F-4D97-AF65-F5344CB8AC3E}">
        <p14:creationId xmlns:p14="http://schemas.microsoft.com/office/powerpoint/2010/main" val="213898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62" y="311284"/>
            <a:ext cx="8859416" cy="994172"/>
          </a:xfrm>
        </p:spPr>
        <p:txBody>
          <a:bodyPr>
            <a:noAutofit/>
          </a:bodyPr>
          <a:lstStyle/>
          <a:p>
            <a:r>
              <a:rPr lang="en-US" sz="2600" dirty="0" smtClean="0">
                <a:latin typeface="Times New Roman" panose="02020603050405020304" pitchFamily="18" charset="0"/>
                <a:cs typeface="Times New Roman" panose="02020603050405020304" pitchFamily="18" charset="0"/>
              </a:rPr>
              <a:t>Now you can see the counties colored and classified based on the number of Chlamydia incidence cases in each county. You can then click ‘view’ and ‘layout view’, so that we can make a professional map of the image.</a:t>
            </a:r>
            <a:endParaRPr lang="en-US" sz="2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9683" y="1554266"/>
            <a:ext cx="8485974" cy="5303734"/>
          </a:xfrm>
          <a:prstGeom prst="rect">
            <a:avLst/>
          </a:prstGeom>
        </p:spPr>
      </p:pic>
    </p:spTree>
    <p:extLst>
      <p:ext uri="{BB962C8B-B14F-4D97-AF65-F5344CB8AC3E}">
        <p14:creationId xmlns:p14="http://schemas.microsoft.com/office/powerpoint/2010/main" val="280319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30" y="85457"/>
            <a:ext cx="9013371" cy="1451197"/>
          </a:xfrm>
        </p:spPr>
        <p:txBody>
          <a:bodyPr>
            <a:noAutofit/>
          </a:bodyPr>
          <a:lstStyle/>
          <a:p>
            <a:r>
              <a:rPr lang="en-US" sz="2600" dirty="0" smtClean="0">
                <a:latin typeface="Times New Roman" panose="02020603050405020304" pitchFamily="18" charset="0"/>
                <a:cs typeface="Times New Roman" panose="02020603050405020304" pitchFamily="18" charset="0"/>
              </a:rPr>
              <a:t>Once you open the map in the layout view. You will see the image placed on a scale and then you can resize the image using the magnifying glass icon. Then click “Insert” and then add ‘title’, ‘legend’, ‘north arrow’ and ‘scale bar’ by selecting each one.</a:t>
            </a:r>
            <a:endParaRPr lang="en-US" sz="2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20589" y="1664841"/>
            <a:ext cx="8309055" cy="5193159"/>
          </a:xfrm>
          <a:prstGeom prst="rect">
            <a:avLst/>
          </a:prstGeom>
        </p:spPr>
      </p:pic>
    </p:spTree>
    <p:extLst>
      <p:ext uri="{BB962C8B-B14F-4D97-AF65-F5344CB8AC3E}">
        <p14:creationId xmlns:p14="http://schemas.microsoft.com/office/powerpoint/2010/main" val="74414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495856"/>
            <a:ext cx="8817429" cy="600902"/>
          </a:xfrm>
        </p:spPr>
        <p:txBody>
          <a:bodyPr>
            <a:noAutofit/>
          </a:bodyPr>
          <a:lstStyle/>
          <a:p>
            <a:r>
              <a:rPr lang="en-US" sz="3200" dirty="0" smtClean="0">
                <a:latin typeface="Times New Roman" panose="02020603050405020304" pitchFamily="18" charset="0"/>
                <a:cs typeface="Times New Roman" panose="02020603050405020304" pitchFamily="18" charset="0"/>
              </a:rPr>
              <a:t>Once your map is made like the way you want. Then click “Edit” and “Copy Map to Clipboard” and then navigate to the blank power point slide and paste it.</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82837" y="1746547"/>
            <a:ext cx="8178325" cy="5111453"/>
          </a:xfrm>
          <a:prstGeom prst="rect">
            <a:avLst/>
          </a:prstGeom>
        </p:spPr>
      </p:pic>
    </p:spTree>
    <p:extLst>
      <p:ext uri="{BB962C8B-B14F-4D97-AF65-F5344CB8AC3E}">
        <p14:creationId xmlns:p14="http://schemas.microsoft.com/office/powerpoint/2010/main" val="343718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75" y="191057"/>
            <a:ext cx="8815697" cy="801840"/>
          </a:xfrm>
        </p:spPr>
        <p:txBody>
          <a:bodyPr>
            <a:noAutofit/>
          </a:bodyPr>
          <a:lstStyle/>
          <a:p>
            <a:r>
              <a:rPr lang="en-US" sz="3200" dirty="0" smtClean="0">
                <a:latin typeface="Times New Roman" panose="02020603050405020304" pitchFamily="18" charset="0"/>
                <a:cs typeface="Times New Roman" panose="02020603050405020304" pitchFamily="18" charset="0"/>
              </a:rPr>
              <a:t>Now you can show the GIS image of the Chlamydia incidence profile of Texas for all the counties. </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66132" y="992897"/>
            <a:ext cx="4530040" cy="5865103"/>
          </a:xfrm>
          <a:prstGeom prst="rect">
            <a:avLst/>
          </a:prstGeom>
        </p:spPr>
      </p:pic>
    </p:spTree>
    <p:extLst>
      <p:ext uri="{BB962C8B-B14F-4D97-AF65-F5344CB8AC3E}">
        <p14:creationId xmlns:p14="http://schemas.microsoft.com/office/powerpoint/2010/main" val="90396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3206"/>
            <a:ext cx="8940800" cy="1325563"/>
          </a:xfrm>
        </p:spPr>
        <p:txBody>
          <a:bodyPr>
            <a:noAutofit/>
          </a:bodyPr>
          <a:lstStyle/>
          <a:p>
            <a:r>
              <a:rPr lang="en-US" sz="2800" dirty="0">
                <a:latin typeface="Times New Roman" panose="02020603050405020304" pitchFamily="18" charset="0"/>
                <a:cs typeface="Times New Roman" panose="02020603050405020304" pitchFamily="18" charset="0"/>
              </a:rPr>
              <a:t>Following the same steps that you used earlier, use the “</a:t>
            </a:r>
            <a:r>
              <a:rPr lang="en-US" sz="2800" dirty="0" err="1">
                <a:latin typeface="Times New Roman" panose="02020603050405020304" pitchFamily="18" charset="0"/>
                <a:cs typeface="Times New Roman" panose="02020603050405020304" pitchFamily="18" charset="0"/>
              </a:rPr>
              <a:t>Chlamidia_TX_Rate</a:t>
            </a:r>
            <a:r>
              <a:rPr lang="en-US" sz="2800" dirty="0" smtClean="0">
                <a:latin typeface="Times New Roman" panose="02020603050405020304" pitchFamily="18" charset="0"/>
                <a:cs typeface="Times New Roman" panose="02020603050405020304" pitchFamily="18" charset="0"/>
              </a:rPr>
              <a:t>_ 2014</a:t>
            </a:r>
            <a:r>
              <a:rPr lang="en-US" sz="2800" dirty="0">
                <a:latin typeface="Times New Roman" panose="02020603050405020304" pitchFamily="18" charset="0"/>
                <a:cs typeface="Times New Roman" panose="02020603050405020304" pitchFamily="18" charset="0"/>
              </a:rPr>
              <a:t>” data to create a map of the Rate of incidence. Chlamydia incidence rate is defined as the number of chlamydia cases per 100,000 people.</a:t>
            </a:r>
          </a:p>
        </p:txBody>
      </p:sp>
      <p:pic>
        <p:nvPicPr>
          <p:cNvPr id="3" name="Picture 2"/>
          <p:cNvPicPr>
            <a:picLocks noChangeAspect="1"/>
          </p:cNvPicPr>
          <p:nvPr/>
        </p:nvPicPr>
        <p:blipFill>
          <a:blip r:embed="rId2"/>
          <a:stretch>
            <a:fillRect/>
          </a:stretch>
        </p:blipFill>
        <p:spPr>
          <a:xfrm>
            <a:off x="4753091" y="1726250"/>
            <a:ext cx="3963619" cy="5131750"/>
          </a:xfrm>
          <a:prstGeom prst="rect">
            <a:avLst/>
          </a:prstGeom>
        </p:spPr>
      </p:pic>
    </p:spTree>
    <p:extLst>
      <p:ext uri="{BB962C8B-B14F-4D97-AF65-F5344CB8AC3E}">
        <p14:creationId xmlns:p14="http://schemas.microsoft.com/office/powerpoint/2010/main" val="2521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1222744"/>
            <a:ext cx="8351551" cy="4051005"/>
          </a:xfrm>
        </p:spPr>
        <p:txBody>
          <a:bodyPr>
            <a:normAutofit fontScale="90000"/>
          </a:bodyPr>
          <a:lstStyle/>
          <a:p>
            <a:r>
              <a:rPr lang="en-US" sz="4000" dirty="0" smtClean="0">
                <a:latin typeface="Times New Roman" panose="02020603050405020304" pitchFamily="18" charset="0"/>
                <a:cs typeface="Times New Roman" panose="02020603050405020304" pitchFamily="18" charset="0"/>
              </a:rPr>
              <a:t>1) In this exercise, you will be importing the Chlamydia incidence data of Texas for Year 2014, from  excel file into the GIS and then create a shape file from the data.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2) You will be joining the table with the spatial data and importing the attributes into the spatial database.</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3) You will create spatial maps showing Chlamydia incidence in Texas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42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8" y="185665"/>
            <a:ext cx="8938901" cy="574911"/>
          </a:xfrm>
        </p:spPr>
        <p:txBody>
          <a:bodyPr>
            <a:noAutofit/>
          </a:bodyPr>
          <a:lstStyle/>
          <a:p>
            <a:r>
              <a:rPr lang="en-US" sz="2800" dirty="0" smtClean="0">
                <a:latin typeface="Times New Roman" panose="02020603050405020304" pitchFamily="18" charset="0"/>
                <a:cs typeface="Times New Roman" panose="02020603050405020304" pitchFamily="18" charset="0"/>
              </a:rPr>
              <a:t>To open the ArcGIS software, click on the ‘start’ program and then select ‘ArcGIS’ and then ‘ArcMap’</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1143001"/>
            <a:ext cx="9144000" cy="5714999"/>
          </a:xfrm>
          <a:prstGeom prst="rect">
            <a:avLst/>
          </a:prstGeom>
        </p:spPr>
      </p:pic>
    </p:spTree>
    <p:extLst>
      <p:ext uri="{BB962C8B-B14F-4D97-AF65-F5344CB8AC3E}">
        <p14:creationId xmlns:p14="http://schemas.microsoft.com/office/powerpoint/2010/main" val="138907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7" y="296760"/>
            <a:ext cx="8879080" cy="549274"/>
          </a:xfrm>
        </p:spPr>
        <p:txBody>
          <a:bodyPr>
            <a:normAutofit fontScale="90000"/>
          </a:bodyPr>
          <a:lstStyle/>
          <a:p>
            <a:r>
              <a:rPr lang="en-US" sz="2800" dirty="0" smtClean="0">
                <a:latin typeface="Times New Roman" panose="02020603050405020304" pitchFamily="18" charset="0"/>
                <a:cs typeface="Times New Roman" panose="02020603050405020304" pitchFamily="18" charset="0"/>
              </a:rPr>
              <a:t>Now you can see the window of  ArcMap software. Now click on the ‘</a:t>
            </a:r>
            <a:r>
              <a:rPr lang="en-US" sz="31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sign located on the second row of Menu and then a pop up window “Add Data” will come up. </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0" y="1143000"/>
            <a:ext cx="9144000" cy="5715000"/>
          </a:xfrm>
          <a:prstGeom prst="rect">
            <a:avLst/>
          </a:prstGeom>
        </p:spPr>
      </p:pic>
    </p:spTree>
    <p:extLst>
      <p:ext uri="{BB962C8B-B14F-4D97-AF65-F5344CB8AC3E}">
        <p14:creationId xmlns:p14="http://schemas.microsoft.com/office/powerpoint/2010/main" val="403516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15" y="365126"/>
            <a:ext cx="8853443" cy="856923"/>
          </a:xfrm>
        </p:spPr>
        <p:txBody>
          <a:bodyPr>
            <a:noAutofit/>
          </a:bodyPr>
          <a:lstStyle/>
          <a:p>
            <a:r>
              <a:rPr lang="en-US" sz="3200" dirty="0" smtClean="0">
                <a:latin typeface="Times New Roman" panose="02020603050405020304" pitchFamily="18" charset="0"/>
                <a:cs typeface="Times New Roman" panose="02020603050405020304" pitchFamily="18" charset="0"/>
              </a:rPr>
              <a:t>In the ‘Add Data’ window, select the “</a:t>
            </a:r>
            <a:r>
              <a:rPr lang="en-US" sz="3200" dirty="0" err="1" smtClean="0">
                <a:latin typeface="Times New Roman" panose="02020603050405020304" pitchFamily="18" charset="0"/>
                <a:cs typeface="Times New Roman" panose="02020603050405020304" pitchFamily="18" charset="0"/>
              </a:rPr>
              <a:t>Texas_Counties_Political.gdb</a:t>
            </a:r>
            <a:r>
              <a:rPr lang="en-US" sz="3200" dirty="0" smtClean="0">
                <a:latin typeface="Times New Roman" panose="02020603050405020304" pitchFamily="18" charset="0"/>
                <a:cs typeface="Times New Roman" panose="02020603050405020304" pitchFamily="18" charset="0"/>
              </a:rPr>
              <a:t>” and then click Add.</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47908" y="1840283"/>
            <a:ext cx="6405077" cy="4252868"/>
          </a:xfrm>
          <a:prstGeom prst="rect">
            <a:avLst/>
          </a:prstGeom>
        </p:spPr>
      </p:pic>
    </p:spTree>
    <p:extLst>
      <p:ext uri="{BB962C8B-B14F-4D97-AF65-F5344CB8AC3E}">
        <p14:creationId xmlns:p14="http://schemas.microsoft.com/office/powerpoint/2010/main" val="170105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5811"/>
            <a:ext cx="9052559" cy="982413"/>
          </a:xfrm>
        </p:spPr>
        <p:txBody>
          <a:bodyPr>
            <a:normAutofit/>
          </a:bodyPr>
          <a:lstStyle/>
          <a:p>
            <a:r>
              <a:rPr lang="en-US" sz="2800" dirty="0" smtClean="0">
                <a:latin typeface="Times New Roman" panose="02020603050405020304" pitchFamily="18" charset="0"/>
                <a:cs typeface="Times New Roman" panose="02020603050405020304" pitchFamily="18" charset="0"/>
              </a:rPr>
              <a:t>Now you can see a map of Texas State with all the counties displayed.</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1200151"/>
            <a:ext cx="9052559" cy="5657849"/>
          </a:xfrm>
          <a:prstGeom prst="rect">
            <a:avLst/>
          </a:prstGeom>
        </p:spPr>
      </p:pic>
    </p:spTree>
    <p:extLst>
      <p:ext uri="{BB962C8B-B14F-4D97-AF65-F5344CB8AC3E}">
        <p14:creationId xmlns:p14="http://schemas.microsoft.com/office/powerpoint/2010/main" val="201189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19" y="125843"/>
            <a:ext cx="8788400" cy="1325563"/>
          </a:xfrm>
        </p:spPr>
        <p:txBody>
          <a:bodyPr>
            <a:noAutofit/>
          </a:bodyPr>
          <a:lstStyle/>
          <a:p>
            <a:r>
              <a:rPr lang="en-US" sz="2800" dirty="0" smtClean="0">
                <a:latin typeface="Times New Roman" panose="02020603050405020304" pitchFamily="18" charset="0"/>
                <a:cs typeface="Times New Roman" panose="02020603050405020304" pitchFamily="18" charset="0"/>
              </a:rPr>
              <a:t>Open the excel file “Chlamydia_TX_2014.CSV” located in the </a:t>
            </a:r>
            <a:r>
              <a:rPr lang="en-US" sz="2800" dirty="0">
                <a:latin typeface="Times New Roman" panose="02020603050405020304" pitchFamily="18" charset="0"/>
                <a:cs typeface="Times New Roman" panose="02020603050405020304" pitchFamily="18" charset="0"/>
              </a:rPr>
              <a:t>C:\\BIOL347 folder </a:t>
            </a:r>
            <a:r>
              <a:rPr lang="en-US" sz="2800" dirty="0" smtClean="0">
                <a:latin typeface="Times New Roman" panose="02020603050405020304" pitchFamily="18" charset="0"/>
                <a:cs typeface="Times New Roman" panose="02020603050405020304" pitchFamily="18" charset="0"/>
              </a:rPr>
              <a:t>and it will show the disease cases and rate arranged county wise in alphabetical order.</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72719" y="1462915"/>
            <a:ext cx="8903482" cy="5395086"/>
          </a:xfrm>
          <a:prstGeom prst="rect">
            <a:avLst/>
          </a:prstGeom>
        </p:spPr>
      </p:pic>
    </p:spTree>
    <p:extLst>
      <p:ext uri="{BB962C8B-B14F-4D97-AF65-F5344CB8AC3E}">
        <p14:creationId xmlns:p14="http://schemas.microsoft.com/office/powerpoint/2010/main" val="326642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366"/>
            <a:ext cx="8839200" cy="1325563"/>
          </a:xfrm>
        </p:spPr>
        <p:txBody>
          <a:bodyPr>
            <a:noAutofit/>
          </a:bodyPr>
          <a:lstStyle/>
          <a:p>
            <a:pPr>
              <a:lnSpc>
                <a:spcPct val="100000"/>
              </a:lnSpc>
            </a:pPr>
            <a:r>
              <a:rPr lang="en-US" sz="2800" dirty="0">
                <a:latin typeface="Times New Roman" panose="02020603050405020304" pitchFamily="18" charset="0"/>
                <a:cs typeface="Times New Roman" panose="02020603050405020304" pitchFamily="18" charset="0"/>
              </a:rPr>
              <a:t>Open the attribute table of the shape file and compare with the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Chlamydia_TX_Cases_2014</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data file. The “common key” in both the databases is </a:t>
            </a:r>
            <a:r>
              <a:rPr lang="en-US" sz="2800" dirty="0" smtClean="0">
                <a:latin typeface="Times New Roman" panose="02020603050405020304" pitchFamily="18" charset="0"/>
                <a:cs typeface="Times New Roman" panose="02020603050405020304" pitchFamily="18" charset="0"/>
              </a:rPr>
              <a:t>the “County”. </a:t>
            </a:r>
            <a:endParaRPr lang="en-US" sz="2800"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2681"/>
            <a:ext cx="9144000" cy="51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9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18" y="190867"/>
            <a:ext cx="8892822" cy="1322973"/>
          </a:xfrm>
        </p:spPr>
        <p:txBody>
          <a:bodyPr>
            <a:noAutofit/>
          </a:bodyPr>
          <a:lstStyle/>
          <a:p>
            <a:r>
              <a:rPr lang="en-US" sz="2400" dirty="0" smtClean="0">
                <a:latin typeface="Times New Roman" panose="02020603050405020304" pitchFamily="18" charset="0"/>
                <a:cs typeface="Times New Roman" panose="02020603050405020304" pitchFamily="18" charset="0"/>
              </a:rPr>
              <a:t>As the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Chlamydia_TX_2014</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data file do not have any </a:t>
            </a:r>
            <a:r>
              <a:rPr lang="en-US" sz="2400" dirty="0" err="1" smtClean="0">
                <a:latin typeface="Times New Roman" panose="02020603050405020304" pitchFamily="18" charset="0"/>
                <a:cs typeface="Times New Roman" panose="02020603050405020304" pitchFamily="18" charset="0"/>
              </a:rPr>
              <a:t>x,y</a:t>
            </a:r>
            <a:r>
              <a:rPr lang="en-US" sz="2400" dirty="0" smtClean="0">
                <a:latin typeface="Times New Roman" panose="02020603050405020304" pitchFamily="18" charset="0"/>
                <a:cs typeface="Times New Roman" panose="02020603050405020304" pitchFamily="18" charset="0"/>
              </a:rPr>
              <a:t> coordinates, we need to ‘join’ the data using the common key in the attribute table of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exas Counties. Right click on the “</a:t>
            </a:r>
            <a:r>
              <a:rPr lang="en-US" sz="2400" dirty="0" err="1" smtClean="0">
                <a:latin typeface="Times New Roman" panose="02020603050405020304" pitchFamily="18" charset="0"/>
                <a:cs typeface="Times New Roman" panose="02020603050405020304" pitchFamily="18" charset="0"/>
              </a:rPr>
              <a:t>Texas_Counties_Political</a:t>
            </a:r>
            <a:r>
              <a:rPr lang="en-US" sz="2400" dirty="0" smtClean="0">
                <a:latin typeface="Times New Roman" panose="02020603050405020304" pitchFamily="18" charset="0"/>
                <a:cs typeface="Times New Roman" panose="02020603050405020304" pitchFamily="18" charset="0"/>
              </a:rPr>
              <a:t>” and then select “Join and Relates” and then Join.</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1689091"/>
            <a:ext cx="9189172" cy="5168909"/>
          </a:xfrm>
          <a:prstGeom prst="rect">
            <a:avLst/>
          </a:prstGeom>
        </p:spPr>
      </p:pic>
    </p:spTree>
    <p:extLst>
      <p:ext uri="{BB962C8B-B14F-4D97-AF65-F5344CB8AC3E}">
        <p14:creationId xmlns:p14="http://schemas.microsoft.com/office/powerpoint/2010/main" val="1458965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BIOL 347: Microbiology&amp;#x0D;&amp;#x0A;&amp;#x0D;&amp;#x0A;Exploring The Geographic Information Systems (GIS) Applications for Health Science&amp;#x0D;&amp;#x0A;&amp;quot;&quot;/&gt;&lt;property id=&quot;20307&quot; value=&quot;256&quot;/&gt;&lt;/object&gt;&lt;object type=&quot;3&quot; unique_id=&quot;10005&quot;&gt;&lt;property id=&quot;20148&quot; value=&quot;5&quot;/&gt;&lt;property id=&quot;20300&quot; value=&quot;Slide 6 - &amp;quot;Now you can see a map of Texas State with all the counties displayed.&amp;quot;&quot;/&gt;&lt;property id=&quot;20307&quot; value=&quot;258&quot;/&gt;&lt;/object&gt;&lt;object type=&quot;3&quot; unique_id=&quot;10006&quot;&gt;&lt;property id=&quot;20148&quot; value=&quot;5&quot;/&gt;&lt;property id=&quot;20300&quot; value=&quot;Slide 9 - &amp;quot;As the ‘Chlamydia_TX_2014’ data file do not have any x,y coordinates, we need to ‘join’ the data using the common k&quot;/&gt;&lt;property id=&quot;20307&quot; value=&quot;259&quot;/&gt;&lt;/object&gt;&lt;object type=&quot;3&quot; unique_id=&quot;10007&quot;&gt;&lt;property id=&quot;20148&quot; value=&quot;5&quot;/&gt;&lt;property id=&quot;20300&quot; value=&quot;Slide 10 - &amp;quot;In the pop up window in the first row select ‘county’ and in the second row navigate to the “Chlamydia_TX_ Cases_2&quot;/&gt;&lt;property id=&quot;20307&quot; value=&quot;257&quot;/&gt;&lt;/object&gt;&lt;object type=&quot;3&quot; unique_id=&quot;10008&quot;&gt;&lt;property id=&quot;20148&quot; value=&quot;5&quot;/&gt;&lt;property id=&quot;20300&quot; value=&quot;Slide 11 - &amp;quot;Then right click and open the attribute data of ‘Texas_Counties_Political’. You can see the data from the Chlamydi&quot;/&gt;&lt;property id=&quot;20307&quot; value=&quot;260&quot;/&gt;&lt;/object&gt;&lt;object type=&quot;3&quot; unique_id=&quot;10010&quot;&gt;&lt;property id=&quot;20148&quot; value=&quot;5&quot;/&gt;&lt;property id=&quot;20300&quot; value=&quot;Slide 13 - &amp;quot;Now double click on the “Texas_Counties_Political” and then in the pop up window of layer properties select “quant&quot;/&gt;&lt;property id=&quot;20307&quot; value=&quot;262&quot;/&gt;&lt;/object&gt;&lt;object type=&quot;3&quot; unique_id=&quot;10011&quot;&gt;&lt;property id=&quot;20148&quot; value=&quot;5&quot;/&gt;&lt;property id=&quot;20300&quot; value=&quot;Slide 15 - &amp;quot;Once you open the map in the layout view. You will see the image placed on a scale and then you can resize the ima&quot;/&gt;&lt;property id=&quot;20307&quot; value=&quot;263&quot;/&gt;&lt;/object&gt;&lt;object type=&quot;3&quot; unique_id=&quot;10134&quot;&gt;&lt;property id=&quot;20148&quot; value=&quot;5&quot;/&gt;&lt;property id=&quot;20300&quot; value=&quot;Slide 14 - &amp;quot;Now you can see the counties colored and classified based on the number of Chlamydia incidence cases in each count&quot;/&gt;&lt;property id=&quot;20307&quot; value=&quot;265&quot;/&gt;&lt;/object&gt;&lt;object type=&quot;3&quot; unique_id=&quot;10135&quot;&gt;&lt;property id=&quot;20148&quot; value=&quot;5&quot;/&gt;&lt;property id=&quot;20300&quot; value=&quot;Slide 16 - &amp;quot;Once your map is made like the way you want. Then click “Edit” and “Copy Map to Clipboard” and then navigate to th&quot;/&gt;&lt;property id=&quot;20307&quot; value=&quot;266&quot;/&gt;&lt;/object&gt;&lt;object type=&quot;3&quot; unique_id=&quot;10136&quot;&gt;&lt;property id=&quot;20148&quot; value=&quot;5&quot;/&gt;&lt;property id=&quot;20300&quot; value=&quot;Slide 17 - &amp;quot;Now you can show the GIS image of the Chlamydia incidence profile of Texas for all the counties. &amp;quot;&quot;/&gt;&lt;property id=&quot;20307&quot; value=&quot;267&quot;/&gt;&lt;/object&gt;&lt;object type=&quot;3&quot; unique_id=&quot;10632&quot;&gt;&lt;property id=&quot;20148&quot; value=&quot;5&quot;/&gt;&lt;property id=&quot;20300&quot; value=&quot;Slide 2 - &amp;quot;1) In this exercise, you will be importing the Chlamydia incidence data of Texas for Year 2014, from  excel file in&quot;/&gt;&lt;property id=&quot;20307&quot; value=&quot;283&quot;/&gt;&lt;/object&gt;&lt;object type=&quot;3&quot; unique_id=&quot;10634&quot;&gt;&lt;property id=&quot;20148&quot; value=&quot;5&quot;/&gt;&lt;property id=&quot;20300&quot; value=&quot;Slide 18 - &amp;quot;Following the same steps that you used earlier, use the “Chlamidia_TX_Rate_ 2014” data to create a map of the Rate&quot;/&gt;&lt;property id=&quot;20307&quot; value=&quot;286&quot;/&gt;&lt;/object&gt;&lt;object type=&quot;3&quot; unique_id=&quot;10635&quot;&gt;&lt;property id=&quot;20148&quot; value=&quot;5&quot;/&gt;&lt;property id=&quot;20300&quot; value=&quot;Slide 19 - &amp;quot;Complete the following questions and place the images and answers on a power point and submit it before the Due Da&quot;/&gt;&lt;property id=&quot;20307&quot; value=&quot;285&quot;/&gt;&lt;/object&gt;&lt;object type=&quot;3&quot; unique_id=&quot;10661&quot;&gt;&lt;property id=&quot;20148&quot; value=&quot;5&quot;/&gt;&lt;property id=&quot;20300&quot; value=&quot;Slide 7 - &amp;quot;Open the excel file “Chlamydia_TX_2014.CSV” located in the C:\\BIOL347 folder and it will show the disease cases an&quot;/&gt;&lt;property id=&quot;20307&quot; value=&quot;296&quot;/&gt;&lt;/object&gt;&lt;object type=&quot;3&quot; unique_id=&quot;10662&quot;&gt;&lt;property id=&quot;20148&quot; value=&quot;5&quot;/&gt;&lt;property id=&quot;20300&quot; value=&quot;Slide 8 - &amp;quot;Open the attribute table of the shape file and compare with the ‘Chlamydia_TX_Cases_2014’ data file. The “common ke&quot;/&gt;&lt;property id=&quot;20307&quot; value=&quot;298&quot;/&gt;&lt;/object&gt;&lt;object type=&quot;3&quot; unique_id=&quot;10688&quot;&gt;&lt;property id=&quot;20148&quot; value=&quot;5&quot;/&gt;&lt;property id=&quot;20300&quot; value=&quot;Slide 3 - &amp;quot;To open the ArcGIS software, click on the ‘start’ program and then select ‘ArcGIS’ and then ‘ArcMap’&amp;quot;&quot;/&gt;&lt;property id=&quot;20307&quot; value=&quot;299&quot;/&gt;&lt;/object&gt;&lt;object type=&quot;3&quot; unique_id=&quot;10836&quot;&gt;&lt;property id=&quot;20148&quot; value=&quot;5&quot;/&gt;&lt;property id=&quot;20300&quot; value=&quot;Slide 4 - &amp;quot;Now you can see the window of  ArcMap software. Now click on the ‘+’ sign located on the second row of Menu and the&quot;/&gt;&lt;property id=&quot;20307&quot; value=&quot;300&quot;/&gt;&lt;/object&gt;&lt;object type=&quot;3&quot; unique_id=&quot;10837&quot;&gt;&lt;property id=&quot;20148&quot; value=&quot;5&quot;/&gt;&lt;property id=&quot;20300&quot; value=&quot;Slide 5 - &amp;quot;In the ‘Add Data’ window, select the “Texas_Counties_Political.gdb” and then click Add.&amp;quot;&quot;/&gt;&lt;property id=&quot;20307&quot; value=&quot;301&quot;/&gt;&lt;/object&gt;&lt;object type=&quot;3&quot; unique_id=&quot;10858&quot;&gt;&lt;property id=&quot;20148&quot; value=&quot;5&quot;/&gt;&lt;property id=&quot;20300&quot; value=&quot;Slide 12 - &amp;quot;Select the column ‘Year_2014_Cases’ and then right click and select ‘Sort Ascending’ in the popup menu. To get the&quot;/&gt;&lt;property id=&quot;20307&quot; value=&quot;302&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TotalTime>
  <Words>629</Words>
  <Application>Microsoft Office PowerPoint</Application>
  <PresentationFormat>On-screen Show (4:3)</PresentationFormat>
  <Paragraphs>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 BIOL 347: Microbiology  Exploring The Geographic Information Systems (GIS) Applications for Health Science </vt:lpstr>
      <vt:lpstr>1) In this exercise, you will be importing the Chlamydia incidence data of Texas for Year 2014, from  excel file into the GIS and then create a shape file from the data.  2) You will be joining the table with the spatial data and importing the attributes into the spatial database. 3) You will create spatial maps showing Chlamydia incidence in Texas</vt:lpstr>
      <vt:lpstr>To open the ArcGIS software, click on the ‘start’ program and then select ‘ArcGIS’ and then ‘ArcMap’</vt:lpstr>
      <vt:lpstr>Now you can see the window of  ArcMap software. Now click on the ‘+’ sign located on the second row of Menu and then a pop up window “Add Data” will come up. </vt:lpstr>
      <vt:lpstr>In the ‘Add Data’ window, select the “Texas_Counties_Political.gdb” and then click Add.</vt:lpstr>
      <vt:lpstr>Now you can see a map of Texas State with all the counties displayed.</vt:lpstr>
      <vt:lpstr>Open the excel file “Chlamydia_TX_2014.CSV” located in the C:\\BIOL347 folder and it will show the disease cases and rate arranged county wise in alphabetical order.</vt:lpstr>
      <vt:lpstr>Open the attribute table of the shape file and compare with the ‘Chlamydia_TX_Cases_2014’ data file. The “common key” in both the databases is the “County”. </vt:lpstr>
      <vt:lpstr>As the ‘Chlamydia_TX_2014’ data file do not have any x,y coordinates, we need to ‘join’ the data using the common key in the attribute table of Texas Counties. Right click on the “Texas_Counties_Political” and then select “Join and Relates” and then Join.</vt:lpstr>
      <vt:lpstr>In the pop up window in the first row select ‘county’ and in the second row navigate to the “Chlamydia_TX_ Cases_2014” excel data and then select that file and in the third row again select ‘county’. Then click “Validate Join” and then ok.</vt:lpstr>
      <vt:lpstr>Then right click and open the attribute data of ‘Texas_Counties_Political’. You can see the data from the Chlamydia_TX_ 2014 excel file is appended at the end of the table. Now you can do analysis on the data.</vt:lpstr>
      <vt:lpstr>Select the column ‘Year_2014_Cases’ and then right click and select ‘Sort Ascending’ in the popup menu. To get the county with lowest and highest number of Chlamydia cases.</vt:lpstr>
      <vt:lpstr>Now double click on the “Texas_Counties_Political” and then in the pop up window of layer properties select “quantities” and then select “Year_2014_Cases” in the value field and then click ok.</vt:lpstr>
      <vt:lpstr>Now you can see the counties colored and classified based on the number of Chlamydia incidence cases in each county. You can then click ‘view’ and ‘layout view’, so that we can make a professional map of the image.</vt:lpstr>
      <vt:lpstr>Once you open the map in the layout view. You will see the image placed on a scale and then you can resize the image using the magnifying glass icon. Then click “Insert” and then add ‘title’, ‘legend’, ‘north arrow’ and ‘scale bar’ by selecting each one.</vt:lpstr>
      <vt:lpstr>Once your map is made like the way you want. Then click “Edit” and “Copy Map to Clipboard” and then navigate to the blank power point slide and paste it.</vt:lpstr>
      <vt:lpstr>Now you can show the GIS image of the Chlamydia incidence profile of Texas for all the counties. </vt:lpstr>
      <vt:lpstr>Following the same steps that you used earlier, use the “Chlamidia_TX_Rate_ 2014” data to create a map of the Rate of incidence. Chlamydia incidence rate is defined as the number of chlamydia cases per 100,000 people.</vt:lpstr>
    </vt:vector>
  </TitlesOfParts>
  <Company>Texas Southern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Bhaskar, Maruthi</dc:creator>
  <cp:lastModifiedBy>bhaskarm</cp:lastModifiedBy>
  <cp:revision>65</cp:revision>
  <dcterms:created xsi:type="dcterms:W3CDTF">2017-02-08T16:49:28Z</dcterms:created>
  <dcterms:modified xsi:type="dcterms:W3CDTF">2017-06-19T02:26:56Z</dcterms:modified>
</cp:coreProperties>
</file>